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15" r:id="rId4"/>
  </p:sldMasterIdLst>
  <p:notesMasterIdLst>
    <p:notesMasterId r:id="rId40"/>
  </p:notesMasterIdLst>
  <p:sldIdLst>
    <p:sldId id="330" r:id="rId5"/>
    <p:sldId id="317" r:id="rId6"/>
    <p:sldId id="327" r:id="rId7"/>
    <p:sldId id="335" r:id="rId8"/>
    <p:sldId id="324" r:id="rId9"/>
    <p:sldId id="343" r:id="rId10"/>
    <p:sldId id="328" r:id="rId11"/>
    <p:sldId id="346" r:id="rId12"/>
    <p:sldId id="318" r:id="rId13"/>
    <p:sldId id="321" r:id="rId14"/>
    <p:sldId id="348" r:id="rId15"/>
    <p:sldId id="333" r:id="rId16"/>
    <p:sldId id="332" r:id="rId17"/>
    <p:sldId id="347" r:id="rId18"/>
    <p:sldId id="336" r:id="rId19"/>
    <p:sldId id="364" r:id="rId20"/>
    <p:sldId id="350" r:id="rId21"/>
    <p:sldId id="363" r:id="rId22"/>
    <p:sldId id="361" r:id="rId23"/>
    <p:sldId id="351" r:id="rId24"/>
    <p:sldId id="353" r:id="rId25"/>
    <p:sldId id="362" r:id="rId26"/>
    <p:sldId id="358" r:id="rId27"/>
    <p:sldId id="349" r:id="rId28"/>
    <p:sldId id="365" r:id="rId29"/>
    <p:sldId id="337" r:id="rId30"/>
    <p:sldId id="341" r:id="rId31"/>
    <p:sldId id="359" r:id="rId32"/>
    <p:sldId id="323" r:id="rId33"/>
    <p:sldId id="344" r:id="rId34"/>
    <p:sldId id="345" r:id="rId35"/>
    <p:sldId id="340" r:id="rId36"/>
    <p:sldId id="360" r:id="rId37"/>
    <p:sldId id="342" r:id="rId38"/>
    <p:sldId id="316"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277"/>
    <a:srgbClr val="D999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240"/>
    <p:restoredTop sz="94673"/>
  </p:normalViewPr>
  <p:slideViewPr>
    <p:cSldViewPr snapToGrid="0" snapToObjects="1">
      <p:cViewPr varScale="1">
        <p:scale>
          <a:sx n="113" d="100"/>
          <a:sy n="113" d="100"/>
        </p:scale>
        <p:origin x="184" y="512"/>
      </p:cViewPr>
      <p:guideLst/>
    </p:cSldViewPr>
  </p:slid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E4F650-C4EF-4962-92AF-748E23678A0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A7DB143-0E10-457C-A204-F7B4C4F2B335}">
      <dgm:prSet/>
      <dgm:spPr/>
      <dgm:t>
        <a:bodyPr/>
        <a:lstStyle/>
        <a:p>
          <a:r>
            <a:rPr lang="en-US" b="0" i="0" dirty="0"/>
            <a:t>Why do you want to be a </a:t>
          </a:r>
          <a:r>
            <a:rPr lang="en-US" b="0" i="0" dirty="0" err="1"/>
            <a:t>kaihāpai</a:t>
          </a:r>
          <a:r>
            <a:rPr lang="en-US" b="0" i="0" dirty="0"/>
            <a:t>?</a:t>
          </a:r>
          <a:endParaRPr lang="en-US" dirty="0"/>
        </a:p>
      </dgm:t>
    </dgm:pt>
    <dgm:pt modelId="{C7DBE5D7-77FF-44CB-95DD-ADAFA21B09C1}" type="parTrans" cxnId="{79F038CD-CD52-48C4-B495-1E52F125986F}">
      <dgm:prSet/>
      <dgm:spPr/>
      <dgm:t>
        <a:bodyPr/>
        <a:lstStyle/>
        <a:p>
          <a:endParaRPr lang="en-US"/>
        </a:p>
      </dgm:t>
    </dgm:pt>
    <dgm:pt modelId="{FBC3F44B-F9CC-4AE2-8B51-545762BBC9DA}" type="sibTrans" cxnId="{79F038CD-CD52-48C4-B495-1E52F125986F}">
      <dgm:prSet/>
      <dgm:spPr/>
      <dgm:t>
        <a:bodyPr/>
        <a:lstStyle/>
        <a:p>
          <a:endParaRPr lang="en-US"/>
        </a:p>
      </dgm:t>
    </dgm:pt>
    <dgm:pt modelId="{BB912FBD-0D32-41EB-83D6-72D58314938D}">
      <dgm:prSet/>
      <dgm:spPr/>
      <dgm:t>
        <a:bodyPr/>
        <a:lstStyle/>
        <a:p>
          <a:r>
            <a:rPr lang="en-US" b="0" i="0"/>
            <a:t>What are your strengths?</a:t>
          </a:r>
          <a:endParaRPr lang="en-US"/>
        </a:p>
      </dgm:t>
    </dgm:pt>
    <dgm:pt modelId="{B7277903-9242-4C72-818C-E7B2DE6F888D}" type="parTrans" cxnId="{D521F9F7-95B2-4083-9A8D-94D3D9C11AC6}">
      <dgm:prSet/>
      <dgm:spPr/>
      <dgm:t>
        <a:bodyPr/>
        <a:lstStyle/>
        <a:p>
          <a:endParaRPr lang="en-US"/>
        </a:p>
      </dgm:t>
    </dgm:pt>
    <dgm:pt modelId="{AAFDDB02-1A43-4D94-9D3F-B71E68C30CB7}" type="sibTrans" cxnId="{D521F9F7-95B2-4083-9A8D-94D3D9C11AC6}">
      <dgm:prSet/>
      <dgm:spPr/>
      <dgm:t>
        <a:bodyPr/>
        <a:lstStyle/>
        <a:p>
          <a:endParaRPr lang="en-US"/>
        </a:p>
      </dgm:t>
    </dgm:pt>
    <dgm:pt modelId="{6A7ECC0F-E80C-4003-BF66-1BBE7CB96C50}">
      <dgm:prSet/>
      <dgm:spPr/>
      <dgm:t>
        <a:bodyPr/>
        <a:lstStyle/>
        <a:p>
          <a:r>
            <a:rPr lang="en-US" b="0" i="0"/>
            <a:t>What skills and experiences do you bring to the role?</a:t>
          </a:r>
          <a:endParaRPr lang="en-US"/>
        </a:p>
      </dgm:t>
    </dgm:pt>
    <dgm:pt modelId="{6BB505FC-5BAB-445A-8D65-A00F344DB8C7}" type="parTrans" cxnId="{1039F182-8C1E-4D87-8A2D-E22B6A2D68B4}">
      <dgm:prSet/>
      <dgm:spPr/>
      <dgm:t>
        <a:bodyPr/>
        <a:lstStyle/>
        <a:p>
          <a:endParaRPr lang="en-US"/>
        </a:p>
      </dgm:t>
    </dgm:pt>
    <dgm:pt modelId="{D0D6B835-17CE-433C-93B5-7639CD5C73A2}" type="sibTrans" cxnId="{1039F182-8C1E-4D87-8A2D-E22B6A2D68B4}">
      <dgm:prSet/>
      <dgm:spPr/>
      <dgm:t>
        <a:bodyPr/>
        <a:lstStyle/>
        <a:p>
          <a:endParaRPr lang="en-US"/>
        </a:p>
      </dgm:t>
    </dgm:pt>
    <dgm:pt modelId="{249EE535-02ED-4F19-81CC-F6106B4CB77A}">
      <dgm:prSet/>
      <dgm:spPr/>
      <dgm:t>
        <a:bodyPr/>
        <a:lstStyle/>
        <a:p>
          <a:r>
            <a:rPr lang="en-US" b="0" i="0"/>
            <a:t>What do you hope to gain from mentoring?</a:t>
          </a:r>
          <a:endParaRPr lang="en-US"/>
        </a:p>
      </dgm:t>
    </dgm:pt>
    <dgm:pt modelId="{B506AB55-7A12-4526-9399-63BC20B1CF46}" type="parTrans" cxnId="{9A7DADF4-9B1E-4AFF-A9E6-B0B61BC9ED52}">
      <dgm:prSet/>
      <dgm:spPr/>
      <dgm:t>
        <a:bodyPr/>
        <a:lstStyle/>
        <a:p>
          <a:endParaRPr lang="en-US"/>
        </a:p>
      </dgm:t>
    </dgm:pt>
    <dgm:pt modelId="{49B20B88-3313-4D7A-ACDB-75FE7A7832C0}" type="sibTrans" cxnId="{9A7DADF4-9B1E-4AFF-A9E6-B0B61BC9ED52}">
      <dgm:prSet/>
      <dgm:spPr/>
      <dgm:t>
        <a:bodyPr/>
        <a:lstStyle/>
        <a:p>
          <a:endParaRPr lang="en-US"/>
        </a:p>
      </dgm:t>
    </dgm:pt>
    <dgm:pt modelId="{DF08879E-B408-9044-925D-33429615FBA8}" type="pres">
      <dgm:prSet presAssocID="{1AE4F650-C4EF-4962-92AF-748E23678A09}" presName="linear" presStyleCnt="0">
        <dgm:presLayoutVars>
          <dgm:animLvl val="lvl"/>
          <dgm:resizeHandles val="exact"/>
        </dgm:presLayoutVars>
      </dgm:prSet>
      <dgm:spPr/>
    </dgm:pt>
    <dgm:pt modelId="{593A130E-20AF-5148-8271-AEC91854E74A}" type="pres">
      <dgm:prSet presAssocID="{0A7DB143-0E10-457C-A204-F7B4C4F2B335}" presName="parentText" presStyleLbl="node1" presStyleIdx="0" presStyleCnt="4">
        <dgm:presLayoutVars>
          <dgm:chMax val="0"/>
          <dgm:bulletEnabled val="1"/>
        </dgm:presLayoutVars>
      </dgm:prSet>
      <dgm:spPr/>
    </dgm:pt>
    <dgm:pt modelId="{FD01C56A-68E8-654D-9B69-BB0EE8218A88}" type="pres">
      <dgm:prSet presAssocID="{FBC3F44B-F9CC-4AE2-8B51-545762BBC9DA}" presName="spacer" presStyleCnt="0"/>
      <dgm:spPr/>
    </dgm:pt>
    <dgm:pt modelId="{266CE30A-830D-3845-B39F-6CA5A72FA45E}" type="pres">
      <dgm:prSet presAssocID="{BB912FBD-0D32-41EB-83D6-72D58314938D}" presName="parentText" presStyleLbl="node1" presStyleIdx="1" presStyleCnt="4">
        <dgm:presLayoutVars>
          <dgm:chMax val="0"/>
          <dgm:bulletEnabled val="1"/>
        </dgm:presLayoutVars>
      </dgm:prSet>
      <dgm:spPr/>
    </dgm:pt>
    <dgm:pt modelId="{F1ADEA7B-F244-C345-B829-B3C9289583AA}" type="pres">
      <dgm:prSet presAssocID="{AAFDDB02-1A43-4D94-9D3F-B71E68C30CB7}" presName="spacer" presStyleCnt="0"/>
      <dgm:spPr/>
    </dgm:pt>
    <dgm:pt modelId="{5FA5983A-5DA6-0844-BA11-D6872A27E39A}" type="pres">
      <dgm:prSet presAssocID="{6A7ECC0F-E80C-4003-BF66-1BBE7CB96C50}" presName="parentText" presStyleLbl="node1" presStyleIdx="2" presStyleCnt="4">
        <dgm:presLayoutVars>
          <dgm:chMax val="0"/>
          <dgm:bulletEnabled val="1"/>
        </dgm:presLayoutVars>
      </dgm:prSet>
      <dgm:spPr/>
    </dgm:pt>
    <dgm:pt modelId="{7C6FA74D-4976-C844-A254-B4E333BBD62C}" type="pres">
      <dgm:prSet presAssocID="{D0D6B835-17CE-433C-93B5-7639CD5C73A2}" presName="spacer" presStyleCnt="0"/>
      <dgm:spPr/>
    </dgm:pt>
    <dgm:pt modelId="{452F78EB-BE72-7B4B-9504-F978B1D5E2E9}" type="pres">
      <dgm:prSet presAssocID="{249EE535-02ED-4F19-81CC-F6106B4CB77A}" presName="parentText" presStyleLbl="node1" presStyleIdx="3" presStyleCnt="4">
        <dgm:presLayoutVars>
          <dgm:chMax val="0"/>
          <dgm:bulletEnabled val="1"/>
        </dgm:presLayoutVars>
      </dgm:prSet>
      <dgm:spPr/>
    </dgm:pt>
  </dgm:ptLst>
  <dgm:cxnLst>
    <dgm:cxn modelId="{3CA0113F-B77C-4C4B-97B6-439849485D89}" type="presOf" srcId="{6A7ECC0F-E80C-4003-BF66-1BBE7CB96C50}" destId="{5FA5983A-5DA6-0844-BA11-D6872A27E39A}" srcOrd="0" destOrd="0" presId="urn:microsoft.com/office/officeart/2005/8/layout/vList2"/>
    <dgm:cxn modelId="{5844C14F-3F49-FF48-A0D9-FBEEC59CC5F2}" type="presOf" srcId="{1AE4F650-C4EF-4962-92AF-748E23678A09}" destId="{DF08879E-B408-9044-925D-33429615FBA8}" srcOrd="0" destOrd="0" presId="urn:microsoft.com/office/officeart/2005/8/layout/vList2"/>
    <dgm:cxn modelId="{1039F182-8C1E-4D87-8A2D-E22B6A2D68B4}" srcId="{1AE4F650-C4EF-4962-92AF-748E23678A09}" destId="{6A7ECC0F-E80C-4003-BF66-1BBE7CB96C50}" srcOrd="2" destOrd="0" parTransId="{6BB505FC-5BAB-445A-8D65-A00F344DB8C7}" sibTransId="{D0D6B835-17CE-433C-93B5-7639CD5C73A2}"/>
    <dgm:cxn modelId="{1EFA85AD-C3CA-6049-8658-C7847364EAFF}" type="presOf" srcId="{0A7DB143-0E10-457C-A204-F7B4C4F2B335}" destId="{593A130E-20AF-5148-8271-AEC91854E74A}" srcOrd="0" destOrd="0" presId="urn:microsoft.com/office/officeart/2005/8/layout/vList2"/>
    <dgm:cxn modelId="{79F038CD-CD52-48C4-B495-1E52F125986F}" srcId="{1AE4F650-C4EF-4962-92AF-748E23678A09}" destId="{0A7DB143-0E10-457C-A204-F7B4C4F2B335}" srcOrd="0" destOrd="0" parTransId="{C7DBE5D7-77FF-44CB-95DD-ADAFA21B09C1}" sibTransId="{FBC3F44B-F9CC-4AE2-8B51-545762BBC9DA}"/>
    <dgm:cxn modelId="{937891D8-EA14-3A4E-BF90-18091E62DF48}" type="presOf" srcId="{249EE535-02ED-4F19-81CC-F6106B4CB77A}" destId="{452F78EB-BE72-7B4B-9504-F978B1D5E2E9}" srcOrd="0" destOrd="0" presId="urn:microsoft.com/office/officeart/2005/8/layout/vList2"/>
    <dgm:cxn modelId="{9A7DADF4-9B1E-4AFF-A9E6-B0B61BC9ED52}" srcId="{1AE4F650-C4EF-4962-92AF-748E23678A09}" destId="{249EE535-02ED-4F19-81CC-F6106B4CB77A}" srcOrd="3" destOrd="0" parTransId="{B506AB55-7A12-4526-9399-63BC20B1CF46}" sibTransId="{49B20B88-3313-4D7A-ACDB-75FE7A7832C0}"/>
    <dgm:cxn modelId="{85B690F7-39E3-E74C-B903-14C4B5A7578A}" type="presOf" srcId="{BB912FBD-0D32-41EB-83D6-72D58314938D}" destId="{266CE30A-830D-3845-B39F-6CA5A72FA45E}" srcOrd="0" destOrd="0" presId="urn:microsoft.com/office/officeart/2005/8/layout/vList2"/>
    <dgm:cxn modelId="{D521F9F7-95B2-4083-9A8D-94D3D9C11AC6}" srcId="{1AE4F650-C4EF-4962-92AF-748E23678A09}" destId="{BB912FBD-0D32-41EB-83D6-72D58314938D}" srcOrd="1" destOrd="0" parTransId="{B7277903-9242-4C72-818C-E7B2DE6F888D}" sibTransId="{AAFDDB02-1A43-4D94-9D3F-B71E68C30CB7}"/>
    <dgm:cxn modelId="{CE104DC2-A1A1-D645-8F0D-1E25BB411B13}" type="presParOf" srcId="{DF08879E-B408-9044-925D-33429615FBA8}" destId="{593A130E-20AF-5148-8271-AEC91854E74A}" srcOrd="0" destOrd="0" presId="urn:microsoft.com/office/officeart/2005/8/layout/vList2"/>
    <dgm:cxn modelId="{C806306D-2EB4-8D47-97CD-9BC3858F92BC}" type="presParOf" srcId="{DF08879E-B408-9044-925D-33429615FBA8}" destId="{FD01C56A-68E8-654D-9B69-BB0EE8218A88}" srcOrd="1" destOrd="0" presId="urn:microsoft.com/office/officeart/2005/8/layout/vList2"/>
    <dgm:cxn modelId="{4EEAE6AB-3C3A-254C-8BE9-560BFF06A923}" type="presParOf" srcId="{DF08879E-B408-9044-925D-33429615FBA8}" destId="{266CE30A-830D-3845-B39F-6CA5A72FA45E}" srcOrd="2" destOrd="0" presId="urn:microsoft.com/office/officeart/2005/8/layout/vList2"/>
    <dgm:cxn modelId="{497085E4-5C83-C548-90F8-56A1A9159FAE}" type="presParOf" srcId="{DF08879E-B408-9044-925D-33429615FBA8}" destId="{F1ADEA7B-F244-C345-B829-B3C9289583AA}" srcOrd="3" destOrd="0" presId="urn:microsoft.com/office/officeart/2005/8/layout/vList2"/>
    <dgm:cxn modelId="{41F01684-388A-AD44-B648-A209418FBD1F}" type="presParOf" srcId="{DF08879E-B408-9044-925D-33429615FBA8}" destId="{5FA5983A-5DA6-0844-BA11-D6872A27E39A}" srcOrd="4" destOrd="0" presId="urn:microsoft.com/office/officeart/2005/8/layout/vList2"/>
    <dgm:cxn modelId="{D38119C9-A598-8740-A96D-A29C1D0C6718}" type="presParOf" srcId="{DF08879E-B408-9044-925D-33429615FBA8}" destId="{7C6FA74D-4976-C844-A254-B4E333BBD62C}" srcOrd="5" destOrd="0" presId="urn:microsoft.com/office/officeart/2005/8/layout/vList2"/>
    <dgm:cxn modelId="{37A21335-CA06-DE42-9807-37417F366C2F}" type="presParOf" srcId="{DF08879E-B408-9044-925D-33429615FBA8}" destId="{452F78EB-BE72-7B4B-9504-F978B1D5E2E9}"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3A130E-20AF-5148-8271-AEC91854E74A}">
      <dsp:nvSpPr>
        <dsp:cNvPr id="0" name=""/>
        <dsp:cNvSpPr/>
      </dsp:nvSpPr>
      <dsp:spPr>
        <a:xfrm>
          <a:off x="0" y="68403"/>
          <a:ext cx="5264868" cy="87395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i="0" kern="1200" dirty="0"/>
            <a:t>Why do you want to be a </a:t>
          </a:r>
          <a:r>
            <a:rPr lang="en-US" sz="2200" b="0" i="0" kern="1200" dirty="0" err="1"/>
            <a:t>kaihāpai</a:t>
          </a:r>
          <a:r>
            <a:rPr lang="en-US" sz="2200" b="0" i="0" kern="1200" dirty="0"/>
            <a:t>?</a:t>
          </a:r>
          <a:endParaRPr lang="en-US" sz="2200" kern="1200" dirty="0"/>
        </a:p>
      </dsp:txBody>
      <dsp:txXfrm>
        <a:off x="42663" y="111066"/>
        <a:ext cx="5179542" cy="788627"/>
      </dsp:txXfrm>
    </dsp:sp>
    <dsp:sp modelId="{266CE30A-830D-3845-B39F-6CA5A72FA45E}">
      <dsp:nvSpPr>
        <dsp:cNvPr id="0" name=""/>
        <dsp:cNvSpPr/>
      </dsp:nvSpPr>
      <dsp:spPr>
        <a:xfrm>
          <a:off x="0" y="1005716"/>
          <a:ext cx="5264868" cy="87395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i="0" kern="1200"/>
            <a:t>What are your strengths?</a:t>
          </a:r>
          <a:endParaRPr lang="en-US" sz="2200" kern="1200"/>
        </a:p>
      </dsp:txBody>
      <dsp:txXfrm>
        <a:off x="42663" y="1048379"/>
        <a:ext cx="5179542" cy="788627"/>
      </dsp:txXfrm>
    </dsp:sp>
    <dsp:sp modelId="{5FA5983A-5DA6-0844-BA11-D6872A27E39A}">
      <dsp:nvSpPr>
        <dsp:cNvPr id="0" name=""/>
        <dsp:cNvSpPr/>
      </dsp:nvSpPr>
      <dsp:spPr>
        <a:xfrm>
          <a:off x="0" y="1943030"/>
          <a:ext cx="5264868" cy="87395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i="0" kern="1200"/>
            <a:t>What skills and experiences do you bring to the role?</a:t>
          </a:r>
          <a:endParaRPr lang="en-US" sz="2200" kern="1200"/>
        </a:p>
      </dsp:txBody>
      <dsp:txXfrm>
        <a:off x="42663" y="1985693"/>
        <a:ext cx="5179542" cy="788627"/>
      </dsp:txXfrm>
    </dsp:sp>
    <dsp:sp modelId="{452F78EB-BE72-7B4B-9504-F978B1D5E2E9}">
      <dsp:nvSpPr>
        <dsp:cNvPr id="0" name=""/>
        <dsp:cNvSpPr/>
      </dsp:nvSpPr>
      <dsp:spPr>
        <a:xfrm>
          <a:off x="0" y="2880343"/>
          <a:ext cx="5264868" cy="87395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i="0" kern="1200"/>
            <a:t>What do you hope to gain from mentoring?</a:t>
          </a:r>
          <a:endParaRPr lang="en-US" sz="2200" kern="1200"/>
        </a:p>
      </dsp:txBody>
      <dsp:txXfrm>
        <a:off x="42663" y="2923006"/>
        <a:ext cx="5179542" cy="78862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1F19B5-A76A-674F-800D-D82C23AF6E56}" type="datetimeFigureOut">
              <a:rPr lang="en-US" smtClean="0"/>
              <a:t>4/30/24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521BB4-E422-054D-9921-C715C2EBC74F}" type="slidenum">
              <a:rPr lang="en-US" smtClean="0"/>
              <a:t>‹#›</a:t>
            </a:fld>
            <a:endParaRPr lang="en-US" dirty="0"/>
          </a:p>
        </p:txBody>
      </p:sp>
    </p:spTree>
    <p:extLst>
      <p:ext uri="{BB962C8B-B14F-4D97-AF65-F5344CB8AC3E}">
        <p14:creationId xmlns:p14="http://schemas.microsoft.com/office/powerpoint/2010/main" val="2335839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521BB4-E422-054D-9921-C715C2EBC74F}" type="slidenum">
              <a:rPr lang="en-US" smtClean="0"/>
              <a:t>2</a:t>
            </a:fld>
            <a:endParaRPr lang="en-US" dirty="0"/>
          </a:p>
        </p:txBody>
      </p:sp>
    </p:spTree>
    <p:extLst>
      <p:ext uri="{BB962C8B-B14F-4D97-AF65-F5344CB8AC3E}">
        <p14:creationId xmlns:p14="http://schemas.microsoft.com/office/powerpoint/2010/main" val="2683677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The conceptual framework for the programme is grounded on the </a:t>
            </a:r>
            <a:r>
              <a:rPr lang="en-NZ" dirty="0" err="1"/>
              <a:t>tūāpapa</a:t>
            </a:r>
            <a:r>
              <a:rPr lang="en-NZ" dirty="0"/>
              <a:t>. Rising from the </a:t>
            </a:r>
            <a:r>
              <a:rPr lang="en-NZ" dirty="0" err="1"/>
              <a:t>tūāpapa</a:t>
            </a:r>
            <a:r>
              <a:rPr lang="en-NZ" dirty="0"/>
              <a:t> is the paepae which embodies three core principles that are woven throughout the programme: </a:t>
            </a:r>
            <a:r>
              <a:rPr lang="en-NZ" dirty="0" err="1"/>
              <a:t>Kaitiakitanga</a:t>
            </a:r>
            <a:r>
              <a:rPr lang="en-NZ" dirty="0"/>
              <a:t>, Inquiry; </a:t>
            </a:r>
            <a:r>
              <a:rPr lang="en-NZ" dirty="0" err="1"/>
              <a:t>Tangatawhenuatanga</a:t>
            </a:r>
            <a:r>
              <a:rPr lang="en-NZ" dirty="0"/>
              <a:t>, Identity; </a:t>
            </a:r>
            <a:r>
              <a:rPr lang="en-NZ" dirty="0" err="1"/>
              <a:t>Tūrangawaewae</a:t>
            </a:r>
            <a:r>
              <a:rPr lang="en-NZ" dirty="0"/>
              <a:t>, Place. The paepae connects the Standards for the Teaching Profession to the </a:t>
            </a:r>
            <a:r>
              <a:rPr lang="en-NZ" dirty="0" err="1"/>
              <a:t>tūāpapa</a:t>
            </a:r>
            <a:r>
              <a:rPr lang="en-NZ" dirty="0"/>
              <a:t>, through the metaphor of a centrally situated wharenui. The wharenui rests within the shelter of </a:t>
            </a:r>
            <a:r>
              <a:rPr lang="en-NZ" dirty="0" err="1"/>
              <a:t>Paerangi</a:t>
            </a:r>
            <a:r>
              <a:rPr lang="en-NZ" dirty="0"/>
              <a:t>, the Massey University Teaching and Learning Strategy. It creates the meeting place where students learn and grow through partnership; a place where ideas, learning and authentic experiences are woven together, enabling Massey graduates to confidently embody the Graduate Profile, The Code of Professional Responsibility, and the Standards for the Teaching Profession.</a:t>
            </a:r>
            <a:endParaRPr lang="en-US" dirty="0"/>
          </a:p>
          <a:p>
            <a:endParaRPr lang="en-US" dirty="0"/>
          </a:p>
        </p:txBody>
      </p:sp>
      <p:sp>
        <p:nvSpPr>
          <p:cNvPr id="4" name="Slide Number Placeholder 3"/>
          <p:cNvSpPr>
            <a:spLocks noGrp="1"/>
          </p:cNvSpPr>
          <p:nvPr>
            <p:ph type="sldNum" sz="quarter" idx="5"/>
          </p:nvPr>
        </p:nvSpPr>
        <p:spPr/>
        <p:txBody>
          <a:bodyPr/>
          <a:lstStyle/>
          <a:p>
            <a:fld id="{69521BB4-E422-054D-9921-C715C2EBC74F}" type="slidenum">
              <a:rPr lang="en-US" smtClean="0"/>
              <a:t>11</a:t>
            </a:fld>
            <a:endParaRPr lang="en-US" dirty="0"/>
          </a:p>
        </p:txBody>
      </p:sp>
    </p:spTree>
    <p:extLst>
      <p:ext uri="{BB962C8B-B14F-4D97-AF65-F5344CB8AC3E}">
        <p14:creationId xmlns:p14="http://schemas.microsoft.com/office/powerpoint/2010/main" val="20799678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521BB4-E422-054D-9921-C715C2EBC74F}" type="slidenum">
              <a:rPr lang="en-US" smtClean="0"/>
              <a:t>12</a:t>
            </a:fld>
            <a:endParaRPr lang="en-US" dirty="0"/>
          </a:p>
        </p:txBody>
      </p:sp>
    </p:spTree>
    <p:extLst>
      <p:ext uri="{BB962C8B-B14F-4D97-AF65-F5344CB8AC3E}">
        <p14:creationId xmlns:p14="http://schemas.microsoft.com/office/powerpoint/2010/main" val="5148023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521BB4-E422-054D-9921-C715C2EBC74F}" type="slidenum">
              <a:rPr lang="en-US" smtClean="0"/>
              <a:t>13</a:t>
            </a:fld>
            <a:endParaRPr lang="en-US" dirty="0"/>
          </a:p>
        </p:txBody>
      </p:sp>
    </p:spTree>
    <p:extLst>
      <p:ext uri="{BB962C8B-B14F-4D97-AF65-F5344CB8AC3E}">
        <p14:creationId xmlns:p14="http://schemas.microsoft.com/office/powerpoint/2010/main" val="1926569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521BB4-E422-054D-9921-C715C2EBC74F}" type="slidenum">
              <a:rPr lang="en-US" smtClean="0"/>
              <a:t>15</a:t>
            </a:fld>
            <a:endParaRPr lang="en-US" dirty="0"/>
          </a:p>
        </p:txBody>
      </p:sp>
    </p:spTree>
    <p:extLst>
      <p:ext uri="{BB962C8B-B14F-4D97-AF65-F5344CB8AC3E}">
        <p14:creationId xmlns:p14="http://schemas.microsoft.com/office/powerpoint/2010/main" val="16527412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Attributes needed or sought </a:t>
            </a:r>
          </a:p>
        </p:txBody>
      </p:sp>
      <p:sp>
        <p:nvSpPr>
          <p:cNvPr id="4" name="Slide Number Placeholder 3"/>
          <p:cNvSpPr>
            <a:spLocks noGrp="1"/>
          </p:cNvSpPr>
          <p:nvPr>
            <p:ph type="sldNum" sz="quarter" idx="5"/>
          </p:nvPr>
        </p:nvSpPr>
        <p:spPr/>
        <p:txBody>
          <a:bodyPr/>
          <a:lstStyle/>
          <a:p>
            <a:fld id="{69521BB4-E422-054D-9921-C715C2EBC74F}" type="slidenum">
              <a:rPr lang="en-US" smtClean="0"/>
              <a:t>18</a:t>
            </a:fld>
            <a:endParaRPr lang="en-US" dirty="0"/>
          </a:p>
        </p:txBody>
      </p:sp>
    </p:spTree>
    <p:extLst>
      <p:ext uri="{BB962C8B-B14F-4D97-AF65-F5344CB8AC3E}">
        <p14:creationId xmlns:p14="http://schemas.microsoft.com/office/powerpoint/2010/main" val="24222498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Connecting with your student and forming a positive trusting relationship, sharing knowledge, skills and expertise, supporting them to learn the systems and processes at your school.</a:t>
            </a:r>
          </a:p>
        </p:txBody>
      </p:sp>
      <p:sp>
        <p:nvSpPr>
          <p:cNvPr id="4" name="Slide Number Placeholder 3"/>
          <p:cNvSpPr>
            <a:spLocks noGrp="1"/>
          </p:cNvSpPr>
          <p:nvPr>
            <p:ph type="sldNum" sz="quarter" idx="5"/>
          </p:nvPr>
        </p:nvSpPr>
        <p:spPr/>
        <p:txBody>
          <a:bodyPr/>
          <a:lstStyle/>
          <a:p>
            <a:fld id="{69521BB4-E422-054D-9921-C715C2EBC74F}" type="slidenum">
              <a:rPr lang="en-US" smtClean="0"/>
              <a:t>21</a:t>
            </a:fld>
            <a:endParaRPr lang="en-US" dirty="0"/>
          </a:p>
        </p:txBody>
      </p:sp>
    </p:spTree>
    <p:extLst>
      <p:ext uri="{BB962C8B-B14F-4D97-AF65-F5344CB8AC3E}">
        <p14:creationId xmlns:p14="http://schemas.microsoft.com/office/powerpoint/2010/main" val="3627225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521BB4-E422-054D-9921-C715C2EBC74F}" type="slidenum">
              <a:rPr lang="en-US" smtClean="0"/>
              <a:t>26</a:t>
            </a:fld>
            <a:endParaRPr lang="en-US" dirty="0"/>
          </a:p>
        </p:txBody>
      </p:sp>
    </p:spTree>
    <p:extLst>
      <p:ext uri="{BB962C8B-B14F-4D97-AF65-F5344CB8AC3E}">
        <p14:creationId xmlns:p14="http://schemas.microsoft.com/office/powerpoint/2010/main" val="2306509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521BB4-E422-054D-9921-C715C2EBC74F}" type="slidenum">
              <a:rPr lang="en-US" smtClean="0"/>
              <a:t>27</a:t>
            </a:fld>
            <a:endParaRPr lang="en-US" dirty="0"/>
          </a:p>
        </p:txBody>
      </p:sp>
    </p:spTree>
    <p:extLst>
      <p:ext uri="{BB962C8B-B14F-4D97-AF65-F5344CB8AC3E}">
        <p14:creationId xmlns:p14="http://schemas.microsoft.com/office/powerpoint/2010/main" val="27710155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521BB4-E422-054D-9921-C715C2EBC74F}" type="slidenum">
              <a:rPr lang="en-US" smtClean="0"/>
              <a:t>29</a:t>
            </a:fld>
            <a:endParaRPr lang="en-US" dirty="0"/>
          </a:p>
        </p:txBody>
      </p:sp>
    </p:spTree>
    <p:extLst>
      <p:ext uri="{BB962C8B-B14F-4D97-AF65-F5344CB8AC3E}">
        <p14:creationId xmlns:p14="http://schemas.microsoft.com/office/powerpoint/2010/main" val="994135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521BB4-E422-054D-9921-C715C2EBC74F}" type="slidenum">
              <a:rPr lang="en-US" smtClean="0"/>
              <a:t>30</a:t>
            </a:fld>
            <a:endParaRPr lang="en-US" dirty="0"/>
          </a:p>
        </p:txBody>
      </p:sp>
    </p:spTree>
    <p:extLst>
      <p:ext uri="{BB962C8B-B14F-4D97-AF65-F5344CB8AC3E}">
        <p14:creationId xmlns:p14="http://schemas.microsoft.com/office/powerpoint/2010/main" val="203634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521BB4-E422-054D-9921-C715C2EBC74F}" type="slidenum">
              <a:rPr lang="en-US" smtClean="0"/>
              <a:t>3</a:t>
            </a:fld>
            <a:endParaRPr lang="en-US" dirty="0"/>
          </a:p>
        </p:txBody>
      </p:sp>
    </p:spTree>
    <p:extLst>
      <p:ext uri="{BB962C8B-B14F-4D97-AF65-F5344CB8AC3E}">
        <p14:creationId xmlns:p14="http://schemas.microsoft.com/office/powerpoint/2010/main" val="18302234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521BB4-E422-054D-9921-C715C2EBC74F}" type="slidenum">
              <a:rPr lang="en-US" smtClean="0"/>
              <a:t>31</a:t>
            </a:fld>
            <a:endParaRPr lang="en-US" dirty="0"/>
          </a:p>
        </p:txBody>
      </p:sp>
    </p:spTree>
    <p:extLst>
      <p:ext uri="{BB962C8B-B14F-4D97-AF65-F5344CB8AC3E}">
        <p14:creationId xmlns:p14="http://schemas.microsoft.com/office/powerpoint/2010/main" val="14519061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521BB4-E422-054D-9921-C715C2EBC74F}" type="slidenum">
              <a:rPr lang="en-US" smtClean="0"/>
              <a:t>32</a:t>
            </a:fld>
            <a:endParaRPr lang="en-US" dirty="0"/>
          </a:p>
        </p:txBody>
      </p:sp>
    </p:spTree>
    <p:extLst>
      <p:ext uri="{BB962C8B-B14F-4D97-AF65-F5344CB8AC3E}">
        <p14:creationId xmlns:p14="http://schemas.microsoft.com/office/powerpoint/2010/main" val="37407523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521BB4-E422-054D-9921-C715C2EBC74F}" type="slidenum">
              <a:rPr lang="en-US" smtClean="0"/>
              <a:t>34</a:t>
            </a:fld>
            <a:endParaRPr lang="en-US" dirty="0"/>
          </a:p>
        </p:txBody>
      </p:sp>
    </p:spTree>
    <p:extLst>
      <p:ext uri="{BB962C8B-B14F-4D97-AF65-F5344CB8AC3E}">
        <p14:creationId xmlns:p14="http://schemas.microsoft.com/office/powerpoint/2010/main" val="20425638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521BB4-E422-054D-9921-C715C2EBC74F}" type="slidenum">
              <a:rPr lang="en-US" smtClean="0"/>
              <a:t>35</a:t>
            </a:fld>
            <a:endParaRPr lang="en-US" dirty="0"/>
          </a:p>
        </p:txBody>
      </p:sp>
    </p:spTree>
    <p:extLst>
      <p:ext uri="{BB962C8B-B14F-4D97-AF65-F5344CB8AC3E}">
        <p14:creationId xmlns:p14="http://schemas.microsoft.com/office/powerpoint/2010/main" val="3458141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521BB4-E422-054D-9921-C715C2EBC74F}" type="slidenum">
              <a:rPr lang="en-US" smtClean="0"/>
              <a:t>4</a:t>
            </a:fld>
            <a:endParaRPr lang="en-US" dirty="0"/>
          </a:p>
        </p:txBody>
      </p:sp>
    </p:spTree>
    <p:extLst>
      <p:ext uri="{BB962C8B-B14F-4D97-AF65-F5344CB8AC3E}">
        <p14:creationId xmlns:p14="http://schemas.microsoft.com/office/powerpoint/2010/main" val="598924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521BB4-E422-054D-9921-C715C2EBC74F}" type="slidenum">
              <a:rPr lang="en-US" smtClean="0"/>
              <a:t>5</a:t>
            </a:fld>
            <a:endParaRPr lang="en-US" dirty="0"/>
          </a:p>
        </p:txBody>
      </p:sp>
    </p:spTree>
    <p:extLst>
      <p:ext uri="{BB962C8B-B14F-4D97-AF65-F5344CB8AC3E}">
        <p14:creationId xmlns:p14="http://schemas.microsoft.com/office/powerpoint/2010/main" val="3145458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521BB4-E422-054D-9921-C715C2EBC74F}" type="slidenum">
              <a:rPr lang="en-US" smtClean="0"/>
              <a:t>6</a:t>
            </a:fld>
            <a:endParaRPr lang="en-US" dirty="0"/>
          </a:p>
        </p:txBody>
      </p:sp>
    </p:spTree>
    <p:extLst>
      <p:ext uri="{BB962C8B-B14F-4D97-AF65-F5344CB8AC3E}">
        <p14:creationId xmlns:p14="http://schemas.microsoft.com/office/powerpoint/2010/main" val="42128167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521BB4-E422-054D-9921-C715C2EBC74F}" type="slidenum">
              <a:rPr lang="en-US" smtClean="0"/>
              <a:t>7</a:t>
            </a:fld>
            <a:endParaRPr lang="en-US" dirty="0"/>
          </a:p>
        </p:txBody>
      </p:sp>
    </p:spTree>
    <p:extLst>
      <p:ext uri="{BB962C8B-B14F-4D97-AF65-F5344CB8AC3E}">
        <p14:creationId xmlns:p14="http://schemas.microsoft.com/office/powerpoint/2010/main" val="1881921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521BB4-E422-054D-9921-C715C2EBC74F}" type="slidenum">
              <a:rPr lang="en-US" smtClean="0"/>
              <a:t>8</a:t>
            </a:fld>
            <a:endParaRPr lang="en-US" dirty="0"/>
          </a:p>
        </p:txBody>
      </p:sp>
    </p:spTree>
    <p:extLst>
      <p:ext uri="{BB962C8B-B14F-4D97-AF65-F5344CB8AC3E}">
        <p14:creationId xmlns:p14="http://schemas.microsoft.com/office/powerpoint/2010/main" val="36091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521BB4-E422-054D-9921-C715C2EBC74F}" type="slidenum">
              <a:rPr lang="en-US" smtClean="0"/>
              <a:t>9</a:t>
            </a:fld>
            <a:endParaRPr lang="en-US" dirty="0"/>
          </a:p>
        </p:txBody>
      </p:sp>
    </p:spTree>
    <p:extLst>
      <p:ext uri="{BB962C8B-B14F-4D97-AF65-F5344CB8AC3E}">
        <p14:creationId xmlns:p14="http://schemas.microsoft.com/office/powerpoint/2010/main" val="12114194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521BB4-E422-054D-9921-C715C2EBC74F}" type="slidenum">
              <a:rPr lang="en-US" smtClean="0"/>
              <a:t>10</a:t>
            </a:fld>
            <a:endParaRPr lang="en-US" dirty="0"/>
          </a:p>
        </p:txBody>
      </p:sp>
    </p:spTree>
    <p:extLst>
      <p:ext uri="{BB962C8B-B14F-4D97-AF65-F5344CB8AC3E}">
        <p14:creationId xmlns:p14="http://schemas.microsoft.com/office/powerpoint/2010/main" val="34995635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hite background – 3 images">
    <p:spTree>
      <p:nvGrpSpPr>
        <p:cNvPr id="1" name=""/>
        <p:cNvGrpSpPr/>
        <p:nvPr/>
      </p:nvGrpSpPr>
      <p:grpSpPr>
        <a:xfrm>
          <a:off x="0" y="0"/>
          <a:ext cx="0" cy="0"/>
          <a:chOff x="0" y="0"/>
          <a:chExt cx="0" cy="0"/>
        </a:xfrm>
      </p:grpSpPr>
      <p:sp>
        <p:nvSpPr>
          <p:cNvPr id="10" name="Content Placeholder 4">
            <a:extLst>
              <a:ext uri="{FF2B5EF4-FFF2-40B4-BE49-F238E27FC236}">
                <a16:creationId xmlns:a16="http://schemas.microsoft.com/office/drawing/2014/main" id="{CC75D345-5F4C-544B-9051-5F9EE6FBEAC1}"/>
              </a:ext>
            </a:extLst>
          </p:cNvPr>
          <p:cNvSpPr>
            <a:spLocks noGrp="1"/>
          </p:cNvSpPr>
          <p:nvPr>
            <p:ph sz="quarter" idx="15" hasCustomPrompt="1"/>
          </p:nvPr>
        </p:nvSpPr>
        <p:spPr>
          <a:xfrm>
            <a:off x="6042423" y="2081741"/>
            <a:ext cx="2444353" cy="4149198"/>
          </a:xfrm>
          <a:prstGeom prst="rect">
            <a:avLst/>
          </a:prstGeom>
        </p:spPr>
        <p:txBody>
          <a:bodyPr/>
          <a:lstStyle>
            <a:lvl1pPr marL="0" indent="0">
              <a:buNone/>
              <a:defRPr sz="1200" b="0" i="0">
                <a:solidFill>
                  <a:srgbClr val="004277"/>
                </a:solidFill>
                <a:latin typeface="Arial" panose="020B0604020202020204" pitchFamily="34" charset="0"/>
                <a:cs typeface="Arial" panose="020B0604020202020204" pitchFamily="34" charset="0"/>
              </a:defRPr>
            </a:lvl1pPr>
          </a:lstStyle>
          <a:p>
            <a:pPr lvl="0"/>
            <a:r>
              <a:rPr lang="en-US"/>
              <a:t>Picture / graph goes here</a:t>
            </a:r>
          </a:p>
        </p:txBody>
      </p:sp>
      <p:sp>
        <p:nvSpPr>
          <p:cNvPr id="11" name="Content Placeholder 4">
            <a:extLst>
              <a:ext uri="{FF2B5EF4-FFF2-40B4-BE49-F238E27FC236}">
                <a16:creationId xmlns:a16="http://schemas.microsoft.com/office/drawing/2014/main" id="{33EDA33B-089E-FB43-BCB2-0E9C02182FD3}"/>
              </a:ext>
            </a:extLst>
          </p:cNvPr>
          <p:cNvSpPr>
            <a:spLocks noGrp="1"/>
          </p:cNvSpPr>
          <p:nvPr>
            <p:ph sz="quarter" idx="16" hasCustomPrompt="1"/>
          </p:nvPr>
        </p:nvSpPr>
        <p:spPr>
          <a:xfrm>
            <a:off x="657000" y="2081741"/>
            <a:ext cx="2444353" cy="4149198"/>
          </a:xfrm>
          <a:prstGeom prst="rect">
            <a:avLst/>
          </a:prstGeom>
        </p:spPr>
        <p:txBody>
          <a:bodyPr/>
          <a:lstStyle>
            <a:lvl1pPr marL="0" indent="0">
              <a:buNone/>
              <a:defRPr sz="1200" b="0" i="0">
                <a:solidFill>
                  <a:srgbClr val="004277"/>
                </a:solidFill>
                <a:latin typeface="Arial" panose="020B0604020202020204" pitchFamily="34" charset="0"/>
                <a:cs typeface="Arial" panose="020B0604020202020204" pitchFamily="34" charset="0"/>
              </a:defRPr>
            </a:lvl1pPr>
          </a:lstStyle>
          <a:p>
            <a:pPr lvl="0"/>
            <a:r>
              <a:rPr lang="en-US"/>
              <a:t>Picture / graph goes here</a:t>
            </a:r>
          </a:p>
        </p:txBody>
      </p:sp>
      <p:sp>
        <p:nvSpPr>
          <p:cNvPr id="15" name="Content Placeholder 4">
            <a:extLst>
              <a:ext uri="{FF2B5EF4-FFF2-40B4-BE49-F238E27FC236}">
                <a16:creationId xmlns:a16="http://schemas.microsoft.com/office/drawing/2014/main" id="{38D459AA-CD88-0A45-8097-89CEF1571AC1}"/>
              </a:ext>
            </a:extLst>
          </p:cNvPr>
          <p:cNvSpPr>
            <a:spLocks noGrp="1"/>
          </p:cNvSpPr>
          <p:nvPr>
            <p:ph sz="quarter" idx="17" hasCustomPrompt="1"/>
          </p:nvPr>
        </p:nvSpPr>
        <p:spPr>
          <a:xfrm>
            <a:off x="3349823" y="2081741"/>
            <a:ext cx="2444353" cy="4149198"/>
          </a:xfrm>
          <a:prstGeom prst="rect">
            <a:avLst/>
          </a:prstGeom>
        </p:spPr>
        <p:txBody>
          <a:bodyPr/>
          <a:lstStyle>
            <a:lvl1pPr marL="0" indent="0">
              <a:buNone/>
              <a:defRPr sz="1200" b="0" i="0">
                <a:solidFill>
                  <a:srgbClr val="004277"/>
                </a:solidFill>
                <a:latin typeface="Arial" panose="020B0604020202020204" pitchFamily="34" charset="0"/>
                <a:cs typeface="Arial" panose="020B0604020202020204" pitchFamily="34" charset="0"/>
              </a:defRPr>
            </a:lvl1pPr>
          </a:lstStyle>
          <a:p>
            <a:pPr lvl="0"/>
            <a:r>
              <a:rPr lang="en-US"/>
              <a:t>Picture / graph goes here</a:t>
            </a:r>
          </a:p>
        </p:txBody>
      </p:sp>
      <p:sp>
        <p:nvSpPr>
          <p:cNvPr id="16" name="Text Placeholder 1">
            <a:extLst>
              <a:ext uri="{FF2B5EF4-FFF2-40B4-BE49-F238E27FC236}">
                <a16:creationId xmlns:a16="http://schemas.microsoft.com/office/drawing/2014/main" id="{C99E48C6-4532-5749-A3B8-DB7245FAA8AB}"/>
              </a:ext>
            </a:extLst>
          </p:cNvPr>
          <p:cNvSpPr>
            <a:spLocks noGrp="1"/>
          </p:cNvSpPr>
          <p:nvPr>
            <p:ph type="body" sz="quarter" idx="10" hasCustomPrompt="1"/>
          </p:nvPr>
        </p:nvSpPr>
        <p:spPr>
          <a:xfrm>
            <a:off x="577593" y="1369259"/>
            <a:ext cx="7909408" cy="403910"/>
          </a:xfrm>
          <a:prstGeom prst="rect">
            <a:avLst/>
          </a:prstGeom>
        </p:spPr>
        <p:txBody>
          <a:bodyPr>
            <a:noAutofit/>
          </a:bodyPr>
          <a:lstStyle>
            <a:lvl1pPr marL="0" indent="0">
              <a:buNone/>
              <a:defRPr sz="2100">
                <a:solidFill>
                  <a:srgbClr val="004277"/>
                </a:solidFill>
                <a:latin typeface="Arial" panose="020B0604020202020204" pitchFamily="34" charset="0"/>
                <a:cs typeface="Arial" panose="020B0604020202020204" pitchFamily="34" charset="0"/>
              </a:defRPr>
            </a:lvl1pPr>
          </a:lstStyle>
          <a:p>
            <a:r>
              <a:rPr lang="en-US"/>
              <a:t>SUB TITLE GOES HERE</a:t>
            </a:r>
          </a:p>
        </p:txBody>
      </p:sp>
    </p:spTree>
    <p:extLst>
      <p:ext uri="{BB962C8B-B14F-4D97-AF65-F5344CB8AC3E}">
        <p14:creationId xmlns:p14="http://schemas.microsoft.com/office/powerpoint/2010/main" val="1760253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White background – Bar- Copy &amp; imag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1ED7767-FAC1-8F44-8496-A5A1771D44A5}"/>
              </a:ext>
            </a:extLst>
          </p:cNvPr>
          <p:cNvSpPr/>
          <p:nvPr userDrawn="1"/>
        </p:nvSpPr>
        <p:spPr>
          <a:xfrm>
            <a:off x="-2949" y="1369749"/>
            <a:ext cx="8489949" cy="857892"/>
          </a:xfrm>
          <a:custGeom>
            <a:avLst/>
            <a:gdLst>
              <a:gd name="connsiteX0" fmla="*/ 0 w 1957589"/>
              <a:gd name="connsiteY0" fmla="*/ 0 h 1648495"/>
              <a:gd name="connsiteX1" fmla="*/ 1957589 w 1957589"/>
              <a:gd name="connsiteY1" fmla="*/ 0 h 1648495"/>
              <a:gd name="connsiteX2" fmla="*/ 1957589 w 1957589"/>
              <a:gd name="connsiteY2" fmla="*/ 1648495 h 1648495"/>
              <a:gd name="connsiteX3" fmla="*/ 0 w 1957589"/>
              <a:gd name="connsiteY3" fmla="*/ 1648495 h 1648495"/>
              <a:gd name="connsiteX4" fmla="*/ 0 w 1957589"/>
              <a:gd name="connsiteY4" fmla="*/ 0 h 1648495"/>
              <a:gd name="connsiteX0" fmla="*/ 0 w 5885645"/>
              <a:gd name="connsiteY0" fmla="*/ 0 h 1648495"/>
              <a:gd name="connsiteX1" fmla="*/ 1957589 w 5885645"/>
              <a:gd name="connsiteY1" fmla="*/ 0 h 1648495"/>
              <a:gd name="connsiteX2" fmla="*/ 5885645 w 5885645"/>
              <a:gd name="connsiteY2" fmla="*/ 1648495 h 1648495"/>
              <a:gd name="connsiteX3" fmla="*/ 0 w 5885645"/>
              <a:gd name="connsiteY3" fmla="*/ 1648495 h 1648495"/>
              <a:gd name="connsiteX4" fmla="*/ 0 w 5885645"/>
              <a:gd name="connsiteY4" fmla="*/ 0 h 1648495"/>
              <a:gd name="connsiteX0" fmla="*/ 0 w 6864440"/>
              <a:gd name="connsiteY0" fmla="*/ 12879 h 1661374"/>
              <a:gd name="connsiteX1" fmla="*/ 6864440 w 6864440"/>
              <a:gd name="connsiteY1" fmla="*/ 0 h 1661374"/>
              <a:gd name="connsiteX2" fmla="*/ 5885645 w 6864440"/>
              <a:gd name="connsiteY2" fmla="*/ 1661374 h 1661374"/>
              <a:gd name="connsiteX3" fmla="*/ 0 w 6864440"/>
              <a:gd name="connsiteY3" fmla="*/ 1661374 h 1661374"/>
              <a:gd name="connsiteX4" fmla="*/ 0 w 6864440"/>
              <a:gd name="connsiteY4" fmla="*/ 12879 h 1661374"/>
              <a:gd name="connsiteX0" fmla="*/ 0 w 11320937"/>
              <a:gd name="connsiteY0" fmla="*/ 3254 h 1661374"/>
              <a:gd name="connsiteX1" fmla="*/ 11320937 w 11320937"/>
              <a:gd name="connsiteY1" fmla="*/ 0 h 1661374"/>
              <a:gd name="connsiteX2" fmla="*/ 10342142 w 11320937"/>
              <a:gd name="connsiteY2" fmla="*/ 1661374 h 1661374"/>
              <a:gd name="connsiteX3" fmla="*/ 4456497 w 11320937"/>
              <a:gd name="connsiteY3" fmla="*/ 1661374 h 1661374"/>
              <a:gd name="connsiteX4" fmla="*/ 0 w 11320937"/>
              <a:gd name="connsiteY4" fmla="*/ 3254 h 1661374"/>
              <a:gd name="connsiteX0" fmla="*/ 0 w 11320937"/>
              <a:gd name="connsiteY0" fmla="*/ 3254 h 1661374"/>
              <a:gd name="connsiteX1" fmla="*/ 11320937 w 11320937"/>
              <a:gd name="connsiteY1" fmla="*/ 0 h 1661374"/>
              <a:gd name="connsiteX2" fmla="*/ 10342142 w 11320937"/>
              <a:gd name="connsiteY2" fmla="*/ 1661374 h 1661374"/>
              <a:gd name="connsiteX3" fmla="*/ 0 w 11320937"/>
              <a:gd name="connsiteY3" fmla="*/ 1661374 h 1661374"/>
              <a:gd name="connsiteX4" fmla="*/ 0 w 11320937"/>
              <a:gd name="connsiteY4" fmla="*/ 3254 h 1661374"/>
              <a:gd name="connsiteX0" fmla="*/ 0 w 11320937"/>
              <a:gd name="connsiteY0" fmla="*/ 3254 h 1661374"/>
              <a:gd name="connsiteX1" fmla="*/ 11320937 w 11320937"/>
              <a:gd name="connsiteY1" fmla="*/ 0 h 1661374"/>
              <a:gd name="connsiteX2" fmla="*/ 10736778 w 11320937"/>
              <a:gd name="connsiteY2" fmla="*/ 997231 h 1661374"/>
              <a:gd name="connsiteX3" fmla="*/ 0 w 11320937"/>
              <a:gd name="connsiteY3" fmla="*/ 1661374 h 1661374"/>
              <a:gd name="connsiteX4" fmla="*/ 0 w 11320937"/>
              <a:gd name="connsiteY4" fmla="*/ 3254 h 1661374"/>
              <a:gd name="connsiteX0" fmla="*/ 9626 w 11330563"/>
              <a:gd name="connsiteY0" fmla="*/ 3254 h 1045357"/>
              <a:gd name="connsiteX1" fmla="*/ 11330563 w 11330563"/>
              <a:gd name="connsiteY1" fmla="*/ 0 h 1045357"/>
              <a:gd name="connsiteX2" fmla="*/ 10746404 w 11330563"/>
              <a:gd name="connsiteY2" fmla="*/ 997231 h 1045357"/>
              <a:gd name="connsiteX3" fmla="*/ 0 w 11330563"/>
              <a:gd name="connsiteY3" fmla="*/ 1045357 h 1045357"/>
              <a:gd name="connsiteX4" fmla="*/ 9626 w 11330563"/>
              <a:gd name="connsiteY4" fmla="*/ 3254 h 1045357"/>
              <a:gd name="connsiteX0" fmla="*/ 19252 w 11340189"/>
              <a:gd name="connsiteY0" fmla="*/ 3254 h 1016481"/>
              <a:gd name="connsiteX1" fmla="*/ 11340189 w 11340189"/>
              <a:gd name="connsiteY1" fmla="*/ 0 h 1016481"/>
              <a:gd name="connsiteX2" fmla="*/ 10756030 w 11340189"/>
              <a:gd name="connsiteY2" fmla="*/ 997231 h 1016481"/>
              <a:gd name="connsiteX3" fmla="*/ 0 w 11340189"/>
              <a:gd name="connsiteY3" fmla="*/ 1016481 h 1016481"/>
              <a:gd name="connsiteX4" fmla="*/ 19252 w 11340189"/>
              <a:gd name="connsiteY4" fmla="*/ 3254 h 1016481"/>
              <a:gd name="connsiteX0" fmla="*/ 9627 w 11330564"/>
              <a:gd name="connsiteY0" fmla="*/ 3254 h 997231"/>
              <a:gd name="connsiteX1" fmla="*/ 11330564 w 11330564"/>
              <a:gd name="connsiteY1" fmla="*/ 0 h 997231"/>
              <a:gd name="connsiteX2" fmla="*/ 10746405 w 11330564"/>
              <a:gd name="connsiteY2" fmla="*/ 997231 h 997231"/>
              <a:gd name="connsiteX3" fmla="*/ 0 w 11330564"/>
              <a:gd name="connsiteY3" fmla="*/ 997231 h 997231"/>
              <a:gd name="connsiteX4" fmla="*/ 9627 w 11330564"/>
              <a:gd name="connsiteY4" fmla="*/ 3254 h 997231"/>
              <a:gd name="connsiteX0" fmla="*/ 67 w 11321004"/>
              <a:gd name="connsiteY0" fmla="*/ 3254 h 997231"/>
              <a:gd name="connsiteX1" fmla="*/ 11321004 w 11321004"/>
              <a:gd name="connsiteY1" fmla="*/ 0 h 997231"/>
              <a:gd name="connsiteX2" fmla="*/ 10736845 w 11321004"/>
              <a:gd name="connsiteY2" fmla="*/ 997231 h 997231"/>
              <a:gd name="connsiteX3" fmla="*/ 107398 w 11321004"/>
              <a:gd name="connsiteY3" fmla="*/ 997231 h 997231"/>
              <a:gd name="connsiteX4" fmla="*/ 67 w 11321004"/>
              <a:gd name="connsiteY4" fmla="*/ 3254 h 997231"/>
              <a:gd name="connsiteX0" fmla="*/ 522 w 11321459"/>
              <a:gd name="connsiteY0" fmla="*/ 3254 h 1002547"/>
              <a:gd name="connsiteX1" fmla="*/ 11321459 w 11321459"/>
              <a:gd name="connsiteY1" fmla="*/ 0 h 1002547"/>
              <a:gd name="connsiteX2" fmla="*/ 10737300 w 11321459"/>
              <a:gd name="connsiteY2" fmla="*/ 997231 h 1002547"/>
              <a:gd name="connsiteX3" fmla="*/ 6843 w 11321459"/>
              <a:gd name="connsiteY3" fmla="*/ 1002547 h 1002547"/>
              <a:gd name="connsiteX4" fmla="*/ 522 w 11321459"/>
              <a:gd name="connsiteY4" fmla="*/ 3254 h 1002547"/>
              <a:gd name="connsiteX0" fmla="*/ 126586 w 11314616"/>
              <a:gd name="connsiteY0" fmla="*/ 0 h 1004610"/>
              <a:gd name="connsiteX1" fmla="*/ 11314616 w 11314616"/>
              <a:gd name="connsiteY1" fmla="*/ 2063 h 1004610"/>
              <a:gd name="connsiteX2" fmla="*/ 10730457 w 11314616"/>
              <a:gd name="connsiteY2" fmla="*/ 999294 h 1004610"/>
              <a:gd name="connsiteX3" fmla="*/ 0 w 11314616"/>
              <a:gd name="connsiteY3" fmla="*/ 1004610 h 1004610"/>
              <a:gd name="connsiteX4" fmla="*/ 126586 w 11314616"/>
              <a:gd name="connsiteY4" fmla="*/ 0 h 1004610"/>
              <a:gd name="connsiteX0" fmla="*/ 823 w 11316444"/>
              <a:gd name="connsiteY0" fmla="*/ 0 h 1004610"/>
              <a:gd name="connsiteX1" fmla="*/ 11316444 w 11316444"/>
              <a:gd name="connsiteY1" fmla="*/ 2063 h 1004610"/>
              <a:gd name="connsiteX2" fmla="*/ 10732285 w 11316444"/>
              <a:gd name="connsiteY2" fmla="*/ 999294 h 1004610"/>
              <a:gd name="connsiteX3" fmla="*/ 1828 w 11316444"/>
              <a:gd name="connsiteY3" fmla="*/ 1004610 h 1004610"/>
              <a:gd name="connsiteX4" fmla="*/ 823 w 11316444"/>
              <a:gd name="connsiteY4" fmla="*/ 0 h 1004610"/>
              <a:gd name="connsiteX0" fmla="*/ 87 w 11315708"/>
              <a:gd name="connsiteY0" fmla="*/ 0 h 1004610"/>
              <a:gd name="connsiteX1" fmla="*/ 11315708 w 11315708"/>
              <a:gd name="connsiteY1" fmla="*/ 2063 h 1004610"/>
              <a:gd name="connsiteX2" fmla="*/ 10731549 w 11315708"/>
              <a:gd name="connsiteY2" fmla="*/ 999294 h 1004610"/>
              <a:gd name="connsiteX3" fmla="*/ 80836 w 11315708"/>
              <a:gd name="connsiteY3" fmla="*/ 1004610 h 1004610"/>
              <a:gd name="connsiteX4" fmla="*/ 87 w 11315708"/>
              <a:gd name="connsiteY4" fmla="*/ 0 h 1004610"/>
              <a:gd name="connsiteX0" fmla="*/ 4311 w 11319932"/>
              <a:gd name="connsiteY0" fmla="*/ 0 h 999294"/>
              <a:gd name="connsiteX1" fmla="*/ 11319932 w 11319932"/>
              <a:gd name="connsiteY1" fmla="*/ 2063 h 999294"/>
              <a:gd name="connsiteX2" fmla="*/ 10735773 w 11319932"/>
              <a:gd name="connsiteY2" fmla="*/ 999294 h 999294"/>
              <a:gd name="connsiteX3" fmla="*/ 0 w 11319932"/>
              <a:gd name="connsiteY3" fmla="*/ 999294 h 999294"/>
              <a:gd name="connsiteX4" fmla="*/ 4311 w 11319932"/>
              <a:gd name="connsiteY4" fmla="*/ 0 h 999294"/>
              <a:gd name="connsiteX0" fmla="*/ 4311 w 11319932"/>
              <a:gd name="connsiteY0" fmla="*/ 0 h 999294"/>
              <a:gd name="connsiteX1" fmla="*/ 11319932 w 11319932"/>
              <a:gd name="connsiteY1" fmla="*/ 2063 h 999294"/>
              <a:gd name="connsiteX2" fmla="*/ 10811187 w 11319932"/>
              <a:gd name="connsiteY2" fmla="*/ 857892 h 999294"/>
              <a:gd name="connsiteX3" fmla="*/ 0 w 11319932"/>
              <a:gd name="connsiteY3" fmla="*/ 999294 h 999294"/>
              <a:gd name="connsiteX4" fmla="*/ 4311 w 11319932"/>
              <a:gd name="connsiteY4" fmla="*/ 0 h 999294"/>
              <a:gd name="connsiteX0" fmla="*/ 4311 w 11319932"/>
              <a:gd name="connsiteY0" fmla="*/ 0 h 857892"/>
              <a:gd name="connsiteX1" fmla="*/ 11319932 w 11319932"/>
              <a:gd name="connsiteY1" fmla="*/ 2063 h 857892"/>
              <a:gd name="connsiteX2" fmla="*/ 10811187 w 11319932"/>
              <a:gd name="connsiteY2" fmla="*/ 857892 h 857892"/>
              <a:gd name="connsiteX3" fmla="*/ 0 w 11319932"/>
              <a:gd name="connsiteY3" fmla="*/ 829611 h 857892"/>
              <a:gd name="connsiteX4" fmla="*/ 4311 w 11319932"/>
              <a:gd name="connsiteY4" fmla="*/ 0 h 857892"/>
              <a:gd name="connsiteX0" fmla="*/ 4311 w 11319932"/>
              <a:gd name="connsiteY0" fmla="*/ 0 h 867318"/>
              <a:gd name="connsiteX1" fmla="*/ 11319932 w 11319932"/>
              <a:gd name="connsiteY1" fmla="*/ 2063 h 867318"/>
              <a:gd name="connsiteX2" fmla="*/ 10811187 w 11319932"/>
              <a:gd name="connsiteY2" fmla="*/ 857892 h 867318"/>
              <a:gd name="connsiteX3" fmla="*/ 0 w 11319932"/>
              <a:gd name="connsiteY3" fmla="*/ 867318 h 867318"/>
              <a:gd name="connsiteX4" fmla="*/ 4311 w 11319932"/>
              <a:gd name="connsiteY4" fmla="*/ 0 h 867318"/>
              <a:gd name="connsiteX0" fmla="*/ 4311 w 11319932"/>
              <a:gd name="connsiteY0" fmla="*/ 0 h 857892"/>
              <a:gd name="connsiteX1" fmla="*/ 11319932 w 11319932"/>
              <a:gd name="connsiteY1" fmla="*/ 2063 h 857892"/>
              <a:gd name="connsiteX2" fmla="*/ 10811187 w 11319932"/>
              <a:gd name="connsiteY2" fmla="*/ 857892 h 857892"/>
              <a:gd name="connsiteX3" fmla="*/ 0 w 11319932"/>
              <a:gd name="connsiteY3" fmla="*/ 857891 h 857892"/>
              <a:gd name="connsiteX4" fmla="*/ 4311 w 11319932"/>
              <a:gd name="connsiteY4" fmla="*/ 0 h 857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19932" h="857892">
                <a:moveTo>
                  <a:pt x="4311" y="0"/>
                </a:moveTo>
                <a:lnTo>
                  <a:pt x="11319932" y="2063"/>
                </a:lnTo>
                <a:lnTo>
                  <a:pt x="10811187" y="857892"/>
                </a:lnTo>
                <a:lnTo>
                  <a:pt x="0" y="857891"/>
                </a:lnTo>
                <a:cubicBezTo>
                  <a:pt x="3209" y="510523"/>
                  <a:pt x="1102" y="347368"/>
                  <a:pt x="4311" y="0"/>
                </a:cubicBezTo>
                <a:close/>
              </a:path>
            </a:pathLst>
          </a:custGeom>
          <a:solidFill>
            <a:srgbClr val="0042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1" name="Content Placeholder 2">
            <a:extLst>
              <a:ext uri="{FF2B5EF4-FFF2-40B4-BE49-F238E27FC236}">
                <a16:creationId xmlns:a16="http://schemas.microsoft.com/office/drawing/2014/main" id="{2CDCE78C-DC11-3544-A686-32C95C4E21E9}"/>
              </a:ext>
            </a:extLst>
          </p:cNvPr>
          <p:cNvSpPr>
            <a:spLocks noGrp="1"/>
          </p:cNvSpPr>
          <p:nvPr>
            <p:ph sz="quarter" idx="12"/>
          </p:nvPr>
        </p:nvSpPr>
        <p:spPr>
          <a:xfrm>
            <a:off x="577454" y="2408238"/>
            <a:ext cx="5264868" cy="3822700"/>
          </a:xfrm>
          <a:prstGeom prst="rect">
            <a:avLst/>
          </a:prstGeom>
        </p:spPr>
        <p:txBody>
          <a:bodyPr/>
          <a:lstStyle>
            <a:lvl1pPr>
              <a:defRPr sz="1600" b="0" i="0">
                <a:solidFill>
                  <a:srgbClr val="004277"/>
                </a:solidFill>
                <a:latin typeface="Arial" panose="020B0604020202020204" pitchFamily="34" charset="0"/>
                <a:cs typeface="Arial" panose="020B0604020202020204" pitchFamily="34" charset="0"/>
              </a:defRPr>
            </a:lvl1pPr>
            <a:lvl2pPr>
              <a:defRPr sz="1600" b="0" i="0">
                <a:solidFill>
                  <a:srgbClr val="004277"/>
                </a:solidFill>
                <a:latin typeface="Arial" panose="020B0604020202020204" pitchFamily="34" charset="0"/>
                <a:cs typeface="Arial" panose="020B0604020202020204" pitchFamily="34" charset="0"/>
              </a:defRPr>
            </a:lvl2pPr>
            <a:lvl3pPr>
              <a:defRPr sz="1600" b="0" i="0">
                <a:solidFill>
                  <a:srgbClr val="004277"/>
                </a:solidFill>
                <a:latin typeface="Arial" panose="020B0604020202020204" pitchFamily="34" charset="0"/>
                <a:cs typeface="Arial" panose="020B0604020202020204" pitchFamily="34" charset="0"/>
              </a:defRPr>
            </a:lvl3pPr>
            <a:lvl4pPr>
              <a:defRPr sz="1600" b="0" i="0">
                <a:solidFill>
                  <a:srgbClr val="004277"/>
                </a:solidFill>
                <a:latin typeface="Arial" panose="020B0604020202020204" pitchFamily="34" charset="0"/>
                <a:cs typeface="Arial" panose="020B0604020202020204" pitchFamily="34" charset="0"/>
              </a:defRPr>
            </a:lvl4pPr>
            <a:lvl5pPr>
              <a:defRPr sz="1600" b="0" i="0">
                <a:solidFill>
                  <a:srgbClr val="004277"/>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A00D7C2D-0E67-B14D-ABEB-6C666F6F31B6}"/>
              </a:ext>
            </a:extLst>
          </p:cNvPr>
          <p:cNvSpPr>
            <a:spLocks noGrp="1"/>
          </p:cNvSpPr>
          <p:nvPr>
            <p:ph sz="quarter" idx="15" hasCustomPrompt="1"/>
          </p:nvPr>
        </p:nvSpPr>
        <p:spPr>
          <a:xfrm>
            <a:off x="6042423" y="2430464"/>
            <a:ext cx="2444353" cy="3800475"/>
          </a:xfrm>
          <a:prstGeom prst="rect">
            <a:avLst/>
          </a:prstGeom>
        </p:spPr>
        <p:txBody>
          <a:bodyPr/>
          <a:lstStyle>
            <a:lvl1pPr marL="0" indent="0">
              <a:buNone/>
              <a:defRPr sz="1200" b="0" i="0">
                <a:solidFill>
                  <a:srgbClr val="004277"/>
                </a:solidFill>
                <a:latin typeface="Arial" panose="020B0604020202020204" pitchFamily="34" charset="0"/>
                <a:cs typeface="Arial" panose="020B0604020202020204" pitchFamily="34" charset="0"/>
              </a:defRPr>
            </a:lvl1pPr>
          </a:lstStyle>
          <a:p>
            <a:pPr lvl="0"/>
            <a:r>
              <a:rPr lang="en-US"/>
              <a:t>Picture / graph goes here</a:t>
            </a:r>
          </a:p>
        </p:txBody>
      </p:sp>
      <p:sp>
        <p:nvSpPr>
          <p:cNvPr id="6" name="Text Placeholder 1">
            <a:extLst>
              <a:ext uri="{FF2B5EF4-FFF2-40B4-BE49-F238E27FC236}">
                <a16:creationId xmlns:a16="http://schemas.microsoft.com/office/drawing/2014/main" id="{84D29CA6-4856-1C41-9F36-CB99E13C87CF}"/>
              </a:ext>
            </a:extLst>
          </p:cNvPr>
          <p:cNvSpPr>
            <a:spLocks noGrp="1"/>
          </p:cNvSpPr>
          <p:nvPr>
            <p:ph type="body" sz="quarter" idx="10" hasCustomPrompt="1"/>
          </p:nvPr>
        </p:nvSpPr>
        <p:spPr>
          <a:xfrm>
            <a:off x="577593" y="1612106"/>
            <a:ext cx="7909408" cy="348311"/>
          </a:xfrm>
          <a:prstGeom prst="rect">
            <a:avLst/>
          </a:prstGeom>
        </p:spPr>
        <p:txBody>
          <a:bodyPr>
            <a:noAutofit/>
          </a:bodyPr>
          <a:lstStyle>
            <a:lvl1pPr marL="0" indent="0">
              <a:buNone/>
              <a:defRPr sz="2100">
                <a:solidFill>
                  <a:schemeClr val="bg1"/>
                </a:solidFill>
                <a:latin typeface="Arial" panose="020B0604020202020204" pitchFamily="34" charset="0"/>
                <a:cs typeface="Arial" panose="020B0604020202020204" pitchFamily="34" charset="0"/>
              </a:defRPr>
            </a:lvl1pPr>
          </a:lstStyle>
          <a:p>
            <a:r>
              <a:rPr lang="en-US"/>
              <a:t>SUB TITLE GOES HERE</a:t>
            </a:r>
          </a:p>
        </p:txBody>
      </p:sp>
    </p:spTree>
    <p:extLst>
      <p:ext uri="{BB962C8B-B14F-4D97-AF65-F5344CB8AC3E}">
        <p14:creationId xmlns:p14="http://schemas.microsoft.com/office/powerpoint/2010/main" val="30720550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emf"/><Relationship Id="rId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64DEB93-72C1-6B46-A755-B7F4ECD60657}"/>
              </a:ext>
            </a:extLst>
          </p:cNvPr>
          <p:cNvPicPr>
            <a:picLocks noChangeAspect="1"/>
          </p:cNvPicPr>
          <p:nvPr userDrawn="1"/>
        </p:nvPicPr>
        <p:blipFill>
          <a:blip r:embed="rId4"/>
          <a:stretch>
            <a:fillRect/>
          </a:stretch>
        </p:blipFill>
        <p:spPr>
          <a:xfrm>
            <a:off x="0" y="0"/>
            <a:ext cx="9144000" cy="1934750"/>
          </a:xfrm>
          <a:prstGeom prst="rect">
            <a:avLst/>
          </a:prstGeom>
        </p:spPr>
      </p:pic>
      <p:cxnSp>
        <p:nvCxnSpPr>
          <p:cNvPr id="8" name="Straight Connector 7">
            <a:extLst>
              <a:ext uri="{FF2B5EF4-FFF2-40B4-BE49-F238E27FC236}">
                <a16:creationId xmlns:a16="http://schemas.microsoft.com/office/drawing/2014/main" id="{992E4F7C-FF28-764B-8274-E630E0A2C42B}"/>
              </a:ext>
            </a:extLst>
          </p:cNvPr>
          <p:cNvCxnSpPr/>
          <p:nvPr userDrawn="1"/>
        </p:nvCxnSpPr>
        <p:spPr>
          <a:xfrm>
            <a:off x="657000" y="6359563"/>
            <a:ext cx="7830000" cy="0"/>
          </a:xfrm>
          <a:prstGeom prst="line">
            <a:avLst/>
          </a:prstGeom>
          <a:ln>
            <a:solidFill>
              <a:srgbClr val="D9992F"/>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3F45C70-886D-6E4B-A6D2-AE440C981014}"/>
              </a:ext>
            </a:extLst>
          </p:cNvPr>
          <p:cNvSpPr txBox="1"/>
          <p:nvPr userDrawn="1"/>
        </p:nvSpPr>
        <p:spPr>
          <a:xfrm>
            <a:off x="868269" y="6487633"/>
            <a:ext cx="7407464" cy="207749"/>
          </a:xfrm>
          <a:prstGeom prst="rect">
            <a:avLst/>
          </a:prstGeom>
          <a:noFill/>
        </p:spPr>
        <p:txBody>
          <a:bodyPr wrap="square" rtlCol="0">
            <a:spAutoFit/>
          </a:bodyPr>
          <a:lstStyle/>
          <a:p>
            <a:pPr algn="ctr"/>
            <a:r>
              <a:rPr lang="en-US" sz="750" dirty="0">
                <a:solidFill>
                  <a:srgbClr val="004277"/>
                </a:solidFill>
                <a:latin typeface="Arial" panose="020B0604020202020204" pitchFamily="34" charset="0"/>
                <a:cs typeface="Arial" panose="020B0604020202020204" pitchFamily="34" charset="0"/>
              </a:rPr>
              <a:t>Massey University  |  massey.ac.nz  |  0800 MASSEY</a:t>
            </a:r>
            <a:endParaRPr lang="en-NZ" sz="750" dirty="0">
              <a:solidFill>
                <a:srgbClr val="004277"/>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01D3A18C-2429-4941-90D7-5A263D795C62}"/>
              </a:ext>
            </a:extLst>
          </p:cNvPr>
          <p:cNvPicPr>
            <a:picLocks/>
          </p:cNvPicPr>
          <p:nvPr userDrawn="1"/>
        </p:nvPicPr>
        <p:blipFill>
          <a:blip r:embed="rId5"/>
          <a:stretch>
            <a:fillRect/>
          </a:stretch>
        </p:blipFill>
        <p:spPr>
          <a:xfrm>
            <a:off x="3702600" y="340688"/>
            <a:ext cx="1738800" cy="720000"/>
          </a:xfrm>
          <a:prstGeom prst="rect">
            <a:avLst/>
          </a:prstGeom>
        </p:spPr>
      </p:pic>
    </p:spTree>
    <p:extLst>
      <p:ext uri="{BB962C8B-B14F-4D97-AF65-F5344CB8AC3E}">
        <p14:creationId xmlns:p14="http://schemas.microsoft.com/office/powerpoint/2010/main" val="2261503704"/>
      </p:ext>
    </p:extLst>
  </p:cSld>
  <p:clrMap bg1="lt1" tx1="dk1" bg2="lt2" tx2="dk2" accent1="accent1" accent2="accent2" accent3="accent3" accent4="accent4" accent5="accent5" accent6="accent6" hlink="hlink" folHlink="folHlink"/>
  <p:sldLayoutIdLst>
    <p:sldLayoutId id="2147483692" r:id="rId1"/>
    <p:sldLayoutId id="2147483731"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hyperlink" Target="https://sites.google.com/view/arshaignatius/1a/learning-focused-culture?authuser=0"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hyperlink" Target="https://masseyite.lms.net.nz/"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mailto:J.Hansen1@massey.ac.nz"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mailto:J.Donaldson@massey.ac.nz" TargetMode="External"/><Relationship Id="rId7"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mailto:PrimaryPlacements@massey.ac.nz" TargetMode="External"/><Relationship Id="rId5" Type="http://schemas.openxmlformats.org/officeDocument/2006/relationships/hyperlink" Target="mailto:J.Hansen1@massey.ac.nz" TargetMode="External"/><Relationship Id="rId4" Type="http://schemas.openxmlformats.org/officeDocument/2006/relationships/hyperlink" Target="mailto:M.Dacre@massey.ac.nz"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image" Target="../media/image3.png"/><Relationship Id="rId7" Type="http://schemas.openxmlformats.org/officeDocument/2006/relationships/hyperlink" Target="mailto:M.Chanyi@massey.ac.nz"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mailto:PrimaryPlacements@massey.ac.nz" TargetMode="External"/><Relationship Id="rId5" Type="http://schemas.openxmlformats.org/officeDocument/2006/relationships/image" Target="../media/image4.png"/><Relationship Id="rId4" Type="http://schemas.openxmlformats.org/officeDocument/2006/relationships/hyperlink" Target="mailto:J.Hansen1@massey.ac.nz" TargetMode="External"/><Relationship Id="rId9" Type="http://schemas.openxmlformats.org/officeDocument/2006/relationships/image" Target="../media/image6.jp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979E59-0717-3AAE-BC2D-69082F6769D7}"/>
              </a:ext>
            </a:extLst>
          </p:cNvPr>
          <p:cNvSpPr>
            <a:spLocks noGrp="1"/>
          </p:cNvSpPr>
          <p:nvPr>
            <p:ph sz="quarter" idx="12"/>
          </p:nvPr>
        </p:nvSpPr>
        <p:spPr>
          <a:xfrm>
            <a:off x="613776" y="2408238"/>
            <a:ext cx="7522496" cy="3822700"/>
          </a:xfrm>
        </p:spPr>
        <p:txBody>
          <a:bodyPr/>
          <a:lstStyle/>
          <a:p>
            <a:pPr marL="0" indent="0" algn="ctr">
              <a:buNone/>
            </a:pPr>
            <a:r>
              <a:rPr lang="en-US" sz="2400" b="1" dirty="0"/>
              <a:t>Nau </a:t>
            </a:r>
            <a:r>
              <a:rPr lang="en-US" sz="2400" b="1" dirty="0" err="1"/>
              <a:t>mai</a:t>
            </a:r>
            <a:r>
              <a:rPr lang="en-US" sz="2400" b="1" dirty="0"/>
              <a:t>, </a:t>
            </a:r>
            <a:r>
              <a:rPr lang="en-US" sz="2400" b="1" dirty="0" err="1"/>
              <a:t>haere</a:t>
            </a:r>
            <a:r>
              <a:rPr lang="en-US" sz="2400" b="1" dirty="0"/>
              <a:t> </a:t>
            </a:r>
            <a:r>
              <a:rPr lang="en-US" sz="2400" b="1" dirty="0" err="1"/>
              <a:t>mai</a:t>
            </a:r>
            <a:r>
              <a:rPr lang="en-US" sz="2400" b="1" dirty="0"/>
              <a:t>, </a:t>
            </a:r>
            <a:r>
              <a:rPr lang="en-US" sz="2400" b="1" dirty="0" err="1"/>
              <a:t>Kaihāpai</a:t>
            </a:r>
            <a:r>
              <a:rPr lang="en-US" sz="2400" b="1" dirty="0"/>
              <a:t>-a-Kura (mentor teachers) &amp; </a:t>
            </a:r>
            <a:r>
              <a:rPr lang="en-US" sz="2400" b="1" dirty="0" err="1"/>
              <a:t>kaiako</a:t>
            </a:r>
            <a:r>
              <a:rPr lang="en-US" sz="2400" b="1" dirty="0"/>
              <a:t> </a:t>
            </a:r>
            <a:r>
              <a:rPr lang="en-US" sz="2400" b="1" dirty="0" err="1"/>
              <a:t>hāpai</a:t>
            </a:r>
            <a:r>
              <a:rPr lang="en-US" sz="2400" b="1" dirty="0"/>
              <a:t> (associate teachers)</a:t>
            </a:r>
          </a:p>
          <a:p>
            <a:pPr marL="0" indent="0">
              <a:buNone/>
            </a:pPr>
            <a:endParaRPr lang="en-US" dirty="0"/>
          </a:p>
          <a:p>
            <a:pPr marL="0" indent="0" algn="ctr">
              <a:buNone/>
            </a:pPr>
            <a:r>
              <a:rPr lang="en-US" sz="2400" dirty="0" err="1"/>
              <a:t>Ngā</a:t>
            </a:r>
            <a:r>
              <a:rPr lang="en-US" sz="2400" dirty="0"/>
              <a:t> mihi </a:t>
            </a:r>
            <a:r>
              <a:rPr lang="en-US" sz="2400" dirty="0" err="1"/>
              <a:t>nui</a:t>
            </a:r>
            <a:r>
              <a:rPr lang="en-US" sz="2400" dirty="0"/>
              <a:t> for sharing your valuable time </a:t>
            </a:r>
          </a:p>
          <a:p>
            <a:pPr marL="0" indent="0" algn="ctr">
              <a:buNone/>
            </a:pPr>
            <a:r>
              <a:rPr lang="en-US" sz="2400" dirty="0"/>
              <a:t>with us today - it is much appreciated.</a:t>
            </a:r>
          </a:p>
          <a:p>
            <a:pPr algn="ctr">
              <a:buFontTx/>
              <a:buChar char="-"/>
            </a:pPr>
            <a:endParaRPr lang="en-US" dirty="0"/>
          </a:p>
          <a:p>
            <a:pPr marL="0" indent="0" algn="ctr">
              <a:buNone/>
            </a:pPr>
            <a:r>
              <a:rPr lang="en-US" sz="1800" b="1" i="1" dirty="0"/>
              <a:t>Please add a brief introduction to the chat </a:t>
            </a:r>
            <a:br>
              <a:rPr lang="en-NZ" dirty="0">
                <a:latin typeface="+mn-lt"/>
              </a:rPr>
            </a:br>
            <a:endParaRPr lang="en-US" dirty="0">
              <a:latin typeface="+mn-lt"/>
            </a:endParaRPr>
          </a:p>
        </p:txBody>
      </p:sp>
      <p:sp>
        <p:nvSpPr>
          <p:cNvPr id="4" name="Text Placeholder 3">
            <a:extLst>
              <a:ext uri="{FF2B5EF4-FFF2-40B4-BE49-F238E27FC236}">
                <a16:creationId xmlns:a16="http://schemas.microsoft.com/office/drawing/2014/main" id="{82583BBB-64A4-78FF-73C5-CAA5E3710D55}"/>
              </a:ext>
            </a:extLst>
          </p:cNvPr>
          <p:cNvSpPr>
            <a:spLocks noGrp="1"/>
          </p:cNvSpPr>
          <p:nvPr>
            <p:ph type="body" sz="quarter" idx="10"/>
          </p:nvPr>
        </p:nvSpPr>
        <p:spPr>
          <a:xfrm>
            <a:off x="-1" y="1411179"/>
            <a:ext cx="8480121" cy="755824"/>
          </a:xfrm>
        </p:spPr>
        <p:txBody>
          <a:bodyPr/>
          <a:lstStyle/>
          <a:p>
            <a:pPr algn="ctr"/>
            <a:r>
              <a:rPr lang="en-US" dirty="0"/>
              <a:t>GRADUATE DIPLOMA OF LEARNING AND TEACHING </a:t>
            </a:r>
          </a:p>
          <a:p>
            <a:pPr algn="ctr"/>
            <a:r>
              <a:rPr lang="en-US" sz="2000" dirty="0"/>
              <a:t>KAIAKO HÅPAI - ASSOCIATE TEACHERS </a:t>
            </a:r>
            <a:r>
              <a:rPr lang="en-US" dirty="0"/>
              <a:t>HUI</a:t>
            </a:r>
          </a:p>
        </p:txBody>
      </p:sp>
      <p:pic>
        <p:nvPicPr>
          <p:cNvPr id="5" name="Content Placeholder 5" descr="Logo&#10;&#10;Description automatically generated">
            <a:extLst>
              <a:ext uri="{FF2B5EF4-FFF2-40B4-BE49-F238E27FC236}">
                <a16:creationId xmlns:a16="http://schemas.microsoft.com/office/drawing/2014/main" id="{620D15D8-4B56-E91E-93F8-92301BA0EB9F}"/>
              </a:ext>
            </a:extLst>
          </p:cNvPr>
          <p:cNvPicPr>
            <a:picLocks noGrp="1" noChangeAspect="1"/>
          </p:cNvPicPr>
          <p:nvPr>
            <p:ph sz="quarter" idx="15"/>
          </p:nvPr>
        </p:nvPicPr>
        <p:blipFill>
          <a:blip r:embed="rId2"/>
          <a:stretch>
            <a:fillRect/>
          </a:stretch>
        </p:blipFill>
        <p:spPr>
          <a:xfrm>
            <a:off x="6891991" y="5304601"/>
            <a:ext cx="1588129" cy="1167572"/>
          </a:xfrm>
        </p:spPr>
      </p:pic>
    </p:spTree>
    <p:extLst>
      <p:ext uri="{BB962C8B-B14F-4D97-AF65-F5344CB8AC3E}">
        <p14:creationId xmlns:p14="http://schemas.microsoft.com/office/powerpoint/2010/main" val="39651167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FDCAE4-D5F1-474F-A3BE-4BDC42B73DC9}"/>
              </a:ext>
            </a:extLst>
          </p:cNvPr>
          <p:cNvSpPr>
            <a:spLocks noGrp="1"/>
          </p:cNvSpPr>
          <p:nvPr>
            <p:ph sz="quarter" idx="15"/>
          </p:nvPr>
        </p:nvSpPr>
        <p:spPr>
          <a:xfrm>
            <a:off x="577593" y="2437853"/>
            <a:ext cx="7383066" cy="2014327"/>
          </a:xfrm>
        </p:spPr>
        <p:txBody>
          <a:bodyPr/>
          <a:lstStyle/>
          <a:p>
            <a:pPr marR="0" lvl="0" algn="ctr" defTabSz="914400" rtl="0" eaLnBrk="1" fontAlgn="auto" latinLnBrk="0" hangingPunct="1">
              <a:lnSpc>
                <a:spcPts val="2400"/>
              </a:lnSpc>
              <a:spcBef>
                <a:spcPts val="1000"/>
              </a:spcBef>
              <a:spcAft>
                <a:spcPts val="0"/>
              </a:spcAft>
              <a:buClrTx/>
              <a:buSzTx/>
              <a:tabLst/>
              <a:defRPr/>
            </a:pPr>
            <a:r>
              <a:rPr kumimoji="0" lang="en-US" sz="1800" b="1" u="none" strike="noStrike" kern="1200" cap="none" spc="0" normalizeH="0" baseline="0" noProof="0" dirty="0">
                <a:ln>
                  <a:noFill/>
                </a:ln>
                <a:effectLst/>
                <a:uLnTx/>
                <a:uFillTx/>
                <a:latin typeface="Chalkboard" panose="03050602040202020205" pitchFamily="66" charset="77"/>
                <a:cs typeface="+mn-cs"/>
              </a:rPr>
              <a:t>He waka eke noa, he whānau aroha noa, he kaupapa puta noa</a:t>
            </a:r>
            <a:endParaRPr kumimoji="0" lang="en-US" sz="1800" b="0" u="none" strike="noStrike" kern="1200" cap="none" spc="0" normalizeH="0" baseline="0" noProof="0" dirty="0">
              <a:ln>
                <a:noFill/>
              </a:ln>
              <a:effectLst/>
              <a:uLnTx/>
              <a:uFillTx/>
              <a:latin typeface="Chalkboard" panose="03050602040202020205" pitchFamily="66" charset="77"/>
              <a:cs typeface="+mn-cs"/>
            </a:endParaRPr>
          </a:p>
          <a:p>
            <a:pPr marR="0" lvl="0" algn="l" defTabSz="914400" rtl="0" eaLnBrk="1" fontAlgn="auto" latinLnBrk="0" hangingPunct="1">
              <a:lnSpc>
                <a:spcPts val="2400"/>
              </a:lnSpc>
              <a:spcBef>
                <a:spcPts val="1000"/>
              </a:spcBef>
              <a:spcAft>
                <a:spcPts val="0"/>
              </a:spcAft>
              <a:buClrTx/>
              <a:buSzTx/>
              <a:tabLst/>
              <a:defRPr/>
            </a:pPr>
            <a:r>
              <a:rPr kumimoji="0" lang="en-US" sz="1700" b="0" u="none" strike="noStrike" kern="1200" cap="none" spc="0" normalizeH="0" noProof="0" dirty="0">
                <a:ln>
                  <a:noFill/>
                </a:ln>
                <a:effectLst/>
                <a:uLnTx/>
                <a:uFillTx/>
                <a:latin typeface="Chalkboard" panose="03050602040202020205" pitchFamily="66" charset="77"/>
                <a:cs typeface="+mn-cs"/>
              </a:rPr>
              <a:t>At the heart of this programme is the right for all to flourish. Te Tiriti o Waitangi is the waka that carries us on our learning and teaching journey. This programme reflects the dynamic, complex and responsive nature of learning and teaching and fosters connectedness, courage, curiosity and creativity. Graduates will have an emergent sense of identity and efficacy to respond with care and aroha in all their interactions.</a:t>
            </a:r>
          </a:p>
          <a:p>
            <a:pPr marL="342900" indent="-342900">
              <a:lnSpc>
                <a:spcPct val="115000"/>
              </a:lnSpc>
              <a:buFont typeface="Arial" panose="020B0604020202020204" pitchFamily="34" charset="0"/>
              <a:buChar char="•"/>
            </a:pPr>
            <a:endParaRPr lang="en-NZ" sz="2000" b="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 Placeholder 3">
            <a:extLst>
              <a:ext uri="{FF2B5EF4-FFF2-40B4-BE49-F238E27FC236}">
                <a16:creationId xmlns:a16="http://schemas.microsoft.com/office/drawing/2014/main" id="{4CC944AD-8721-7F45-A9CE-710B1A5B471E}"/>
              </a:ext>
            </a:extLst>
          </p:cNvPr>
          <p:cNvSpPr>
            <a:spLocks noGrp="1"/>
          </p:cNvSpPr>
          <p:nvPr>
            <p:ph type="body" sz="quarter" idx="10"/>
          </p:nvPr>
        </p:nvSpPr>
        <p:spPr/>
        <p:txBody>
          <a:bodyPr/>
          <a:lstStyle/>
          <a:p>
            <a:r>
              <a:rPr lang="en-US" dirty="0"/>
              <a:t>OUR TOHU AND TŪĀPAPA</a:t>
            </a:r>
          </a:p>
        </p:txBody>
      </p:sp>
      <p:sp>
        <p:nvSpPr>
          <p:cNvPr id="2" name="Content Placeholder 2">
            <a:extLst>
              <a:ext uri="{FF2B5EF4-FFF2-40B4-BE49-F238E27FC236}">
                <a16:creationId xmlns:a16="http://schemas.microsoft.com/office/drawing/2014/main" id="{EBFDE4E1-10B4-834C-1B0E-3049CCDAE7B0}"/>
              </a:ext>
            </a:extLst>
          </p:cNvPr>
          <p:cNvSpPr txBox="1">
            <a:spLocks/>
          </p:cNvSpPr>
          <p:nvPr/>
        </p:nvSpPr>
        <p:spPr>
          <a:xfrm>
            <a:off x="4371861" y="2582864"/>
            <a:ext cx="4267316" cy="38004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rgbClr val="00427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p>
        </p:txBody>
      </p:sp>
      <p:pic>
        <p:nvPicPr>
          <p:cNvPr id="6" name="Content Placeholder 5" descr="Logo&#10;&#10;Description automatically generated">
            <a:extLst>
              <a:ext uri="{FF2B5EF4-FFF2-40B4-BE49-F238E27FC236}">
                <a16:creationId xmlns:a16="http://schemas.microsoft.com/office/drawing/2014/main" id="{FADFAC88-3836-CC2E-3273-237B85A256D5}"/>
              </a:ext>
            </a:extLst>
          </p:cNvPr>
          <p:cNvPicPr>
            <a:picLocks noChangeAspect="1"/>
          </p:cNvPicPr>
          <p:nvPr/>
        </p:nvPicPr>
        <p:blipFill>
          <a:blip r:embed="rId3"/>
          <a:stretch>
            <a:fillRect/>
          </a:stretch>
        </p:blipFill>
        <p:spPr>
          <a:xfrm>
            <a:off x="3055171" y="4837959"/>
            <a:ext cx="1914862" cy="1407783"/>
          </a:xfrm>
          <a:prstGeom prst="rect">
            <a:avLst/>
          </a:prstGeom>
        </p:spPr>
      </p:pic>
    </p:spTree>
    <p:extLst>
      <p:ext uri="{BB962C8B-B14F-4D97-AF65-F5344CB8AC3E}">
        <p14:creationId xmlns:p14="http://schemas.microsoft.com/office/powerpoint/2010/main" val="20818002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imeline&#10;&#10;Description automatically generated">
            <a:extLst>
              <a:ext uri="{FF2B5EF4-FFF2-40B4-BE49-F238E27FC236}">
                <a16:creationId xmlns:a16="http://schemas.microsoft.com/office/drawing/2014/main" id="{C896ED4C-C500-D129-8555-EA3009C7D01B}"/>
              </a:ext>
            </a:extLst>
          </p:cNvPr>
          <p:cNvPicPr>
            <a:picLocks noGrp="1" noChangeAspect="1"/>
          </p:cNvPicPr>
          <p:nvPr>
            <p:ph sz="quarter" idx="12"/>
          </p:nvPr>
        </p:nvPicPr>
        <p:blipFill>
          <a:blip r:embed="rId3"/>
          <a:stretch>
            <a:fillRect/>
          </a:stretch>
        </p:blipFill>
        <p:spPr>
          <a:xfrm>
            <a:off x="482472" y="2412694"/>
            <a:ext cx="7581875" cy="3567977"/>
          </a:xfrm>
        </p:spPr>
      </p:pic>
      <p:sp>
        <p:nvSpPr>
          <p:cNvPr id="4" name="Text Placeholder 3">
            <a:extLst>
              <a:ext uri="{FF2B5EF4-FFF2-40B4-BE49-F238E27FC236}">
                <a16:creationId xmlns:a16="http://schemas.microsoft.com/office/drawing/2014/main" id="{6D3BF42D-1EAE-7B2C-C125-E49C7CC76FE1}"/>
              </a:ext>
            </a:extLst>
          </p:cNvPr>
          <p:cNvSpPr>
            <a:spLocks noGrp="1"/>
          </p:cNvSpPr>
          <p:nvPr>
            <p:ph type="body" sz="quarter" idx="10"/>
          </p:nvPr>
        </p:nvSpPr>
        <p:spPr/>
        <p:txBody>
          <a:bodyPr/>
          <a:lstStyle/>
          <a:p>
            <a:r>
              <a:rPr lang="en-US" dirty="0"/>
              <a:t>TŪĀPAPA</a:t>
            </a:r>
          </a:p>
        </p:txBody>
      </p:sp>
    </p:spTree>
    <p:extLst>
      <p:ext uri="{BB962C8B-B14F-4D97-AF65-F5344CB8AC3E}">
        <p14:creationId xmlns:p14="http://schemas.microsoft.com/office/powerpoint/2010/main" val="5559513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FDCAE4-D5F1-474F-A3BE-4BDC42B73DC9}"/>
              </a:ext>
            </a:extLst>
          </p:cNvPr>
          <p:cNvSpPr>
            <a:spLocks noGrp="1"/>
          </p:cNvSpPr>
          <p:nvPr>
            <p:ph sz="quarter" idx="15"/>
          </p:nvPr>
        </p:nvSpPr>
        <p:spPr>
          <a:xfrm>
            <a:off x="846596" y="2474532"/>
            <a:ext cx="6838717" cy="3800475"/>
          </a:xfrm>
        </p:spPr>
        <p:txBody>
          <a:bodyPr/>
          <a:lstStyle/>
          <a:p>
            <a:pPr marL="342900" indent="-342900">
              <a:lnSpc>
                <a:spcPct val="115000"/>
              </a:lnSpc>
              <a:buFont typeface="Arial" panose="020B0604020202020204" pitchFamily="34" charset="0"/>
              <a:buChar char="•"/>
            </a:pPr>
            <a:r>
              <a:rPr lang="en-NZ" sz="1800" b="0" dirty="0">
                <a:effectLst/>
                <a:latin typeface="Calibri" panose="020F0502020204030204" pitchFamily="34" charset="0"/>
                <a:ea typeface="Calibri" panose="020F0502020204030204" pitchFamily="34" charset="0"/>
                <a:cs typeface="Times New Roman" panose="02020603050405020304" pitchFamily="18" charset="0"/>
              </a:rPr>
              <a:t>A total of 16 weeks of practicum placements</a:t>
            </a:r>
          </a:p>
          <a:p>
            <a:pPr marL="342900" indent="-342900">
              <a:lnSpc>
                <a:spcPct val="115000"/>
              </a:lnSpc>
              <a:buFont typeface="Arial" panose="020B0604020202020204" pitchFamily="34" charset="0"/>
              <a:buChar char="•"/>
            </a:pPr>
            <a:r>
              <a:rPr lang="en-NZ" sz="1800" dirty="0">
                <a:latin typeface="Calibri" panose="020F0502020204030204" pitchFamily="34" charset="0"/>
                <a:ea typeface="Calibri" panose="020F0502020204030204" pitchFamily="34" charset="0"/>
                <a:cs typeface="Times New Roman" panose="02020603050405020304" pitchFamily="18" charset="0"/>
              </a:rPr>
              <a:t>Weekly sessions with the Clinical Educator</a:t>
            </a:r>
          </a:p>
          <a:p>
            <a:pPr marL="342900" indent="-342900">
              <a:lnSpc>
                <a:spcPct val="115000"/>
              </a:lnSpc>
              <a:buFont typeface="Arial" panose="020B0604020202020204" pitchFamily="34" charset="0"/>
              <a:buChar char="•"/>
            </a:pPr>
            <a:r>
              <a:rPr lang="en-NZ" sz="1800" dirty="0">
                <a:latin typeface="Calibri" panose="020F0502020204030204" pitchFamily="34" charset="0"/>
                <a:ea typeface="Calibri" panose="020F0502020204030204" pitchFamily="34" charset="0"/>
                <a:cs typeface="Times New Roman" panose="02020603050405020304" pitchFamily="18" charset="0"/>
              </a:rPr>
              <a:t>Regular sessions with their Massey Mentor (Kaihāpai)</a:t>
            </a:r>
          </a:p>
          <a:p>
            <a:pPr marL="342900" indent="-342900">
              <a:lnSpc>
                <a:spcPct val="115000"/>
              </a:lnSpc>
              <a:buFont typeface="Arial" panose="020B0604020202020204" pitchFamily="34" charset="0"/>
              <a:buChar char="•"/>
            </a:pPr>
            <a:r>
              <a:rPr lang="en-NZ" sz="1800" dirty="0">
                <a:latin typeface="Calibri" panose="020F0502020204030204" pitchFamily="34" charset="0"/>
                <a:ea typeface="Calibri" panose="020F0502020204030204" pitchFamily="34" charset="0"/>
                <a:cs typeface="Times New Roman" panose="02020603050405020304" pitchFamily="18" charset="0"/>
              </a:rPr>
              <a:t>There are two professional practice courses:</a:t>
            </a:r>
          </a:p>
          <a:p>
            <a:pPr lvl="1">
              <a:lnSpc>
                <a:spcPct val="115000"/>
              </a:lnSpc>
              <a:buFontTx/>
              <a:buChar char="-"/>
            </a:pPr>
            <a:r>
              <a:rPr lang="en-NZ" sz="1800" dirty="0">
                <a:solidFill>
                  <a:srgbClr val="004277"/>
                </a:solidFill>
                <a:latin typeface="Calibri" panose="020F0502020204030204" pitchFamily="34" charset="0"/>
                <a:ea typeface="Calibri" panose="020F0502020204030204" pitchFamily="34" charset="0"/>
                <a:cs typeface="Times New Roman" panose="02020603050405020304" pitchFamily="18" charset="0"/>
              </a:rPr>
              <a:t>Professional Practice 1</a:t>
            </a:r>
          </a:p>
          <a:p>
            <a:pPr lvl="2">
              <a:lnSpc>
                <a:spcPct val="115000"/>
              </a:lnSpc>
              <a:buFontTx/>
              <a:buChar char="-"/>
            </a:pPr>
            <a:r>
              <a:rPr lang="en-NZ" sz="1400" dirty="0">
                <a:solidFill>
                  <a:srgbClr val="004277"/>
                </a:solidFill>
                <a:latin typeface="Calibri" panose="020F0502020204030204" pitchFamily="34" charset="0"/>
                <a:ea typeface="Calibri" panose="020F0502020204030204" pitchFamily="34" charset="0"/>
                <a:cs typeface="Times New Roman" panose="02020603050405020304" pitchFamily="18" charset="0"/>
              </a:rPr>
              <a:t>Includes practicum 1A and 1B</a:t>
            </a:r>
          </a:p>
          <a:p>
            <a:pPr lvl="1">
              <a:lnSpc>
                <a:spcPct val="115000"/>
              </a:lnSpc>
              <a:buFontTx/>
              <a:buChar char="-"/>
            </a:pPr>
            <a:r>
              <a:rPr lang="en-NZ" sz="1800" b="0" dirty="0">
                <a:solidFill>
                  <a:srgbClr val="004277"/>
                </a:solidFill>
                <a:effectLst/>
                <a:latin typeface="Calibri" panose="020F0502020204030204" pitchFamily="34" charset="0"/>
                <a:ea typeface="Calibri" panose="020F0502020204030204" pitchFamily="34" charset="0"/>
                <a:cs typeface="Times New Roman" panose="02020603050405020304" pitchFamily="18" charset="0"/>
              </a:rPr>
              <a:t>Professional </a:t>
            </a:r>
            <a:r>
              <a:rPr lang="en-NZ" sz="1800" dirty="0">
                <a:solidFill>
                  <a:srgbClr val="004277"/>
                </a:solidFill>
                <a:latin typeface="Calibri" panose="020F0502020204030204" pitchFamily="34" charset="0"/>
                <a:ea typeface="Calibri" panose="020F0502020204030204" pitchFamily="34" charset="0"/>
                <a:cs typeface="Times New Roman" panose="02020603050405020304" pitchFamily="18" charset="0"/>
              </a:rPr>
              <a:t>Practice 2</a:t>
            </a:r>
          </a:p>
          <a:p>
            <a:pPr lvl="2">
              <a:lnSpc>
                <a:spcPct val="115000"/>
              </a:lnSpc>
              <a:buFontTx/>
              <a:buChar char="-"/>
            </a:pPr>
            <a:r>
              <a:rPr lang="en-NZ" sz="1400" b="0" dirty="0">
                <a:solidFill>
                  <a:srgbClr val="004277"/>
                </a:solidFill>
                <a:effectLst/>
                <a:latin typeface="Calibri" panose="020F0502020204030204" pitchFamily="34" charset="0"/>
                <a:ea typeface="Calibri" panose="020F0502020204030204" pitchFamily="34" charset="0"/>
                <a:cs typeface="Times New Roman" panose="02020603050405020304" pitchFamily="18" charset="0"/>
              </a:rPr>
              <a:t>Includes practicum 2</a:t>
            </a:r>
          </a:p>
          <a:p>
            <a:pPr marL="342900" indent="-342900">
              <a:lnSpc>
                <a:spcPct val="115000"/>
              </a:lnSpc>
              <a:buFont typeface="Arial" panose="020B0604020202020204" pitchFamily="34" charset="0"/>
              <a:buChar char="•"/>
            </a:pPr>
            <a:endParaRPr lang="en-NZ" sz="1800" b="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 Placeholder 3">
            <a:extLst>
              <a:ext uri="{FF2B5EF4-FFF2-40B4-BE49-F238E27FC236}">
                <a16:creationId xmlns:a16="http://schemas.microsoft.com/office/drawing/2014/main" id="{4CC944AD-8721-7F45-A9CE-710B1A5B471E}"/>
              </a:ext>
            </a:extLst>
          </p:cNvPr>
          <p:cNvSpPr>
            <a:spLocks noGrp="1"/>
          </p:cNvSpPr>
          <p:nvPr>
            <p:ph type="body" sz="quarter" idx="10"/>
          </p:nvPr>
        </p:nvSpPr>
        <p:spPr/>
        <p:txBody>
          <a:bodyPr/>
          <a:lstStyle/>
          <a:p>
            <a:r>
              <a:rPr lang="en-US" dirty="0"/>
              <a:t>PROFESSIONAL PRACTICE COURSES                          (PP)</a:t>
            </a:r>
          </a:p>
        </p:txBody>
      </p:sp>
      <p:sp>
        <p:nvSpPr>
          <p:cNvPr id="2" name="Content Placeholder 2">
            <a:extLst>
              <a:ext uri="{FF2B5EF4-FFF2-40B4-BE49-F238E27FC236}">
                <a16:creationId xmlns:a16="http://schemas.microsoft.com/office/drawing/2014/main" id="{EBFDE4E1-10B4-834C-1B0E-3049CCDAE7B0}"/>
              </a:ext>
            </a:extLst>
          </p:cNvPr>
          <p:cNvSpPr txBox="1">
            <a:spLocks/>
          </p:cNvSpPr>
          <p:nvPr/>
        </p:nvSpPr>
        <p:spPr>
          <a:xfrm>
            <a:off x="4371861" y="2582864"/>
            <a:ext cx="4267316" cy="38004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rgbClr val="00427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p>
        </p:txBody>
      </p:sp>
      <p:pic>
        <p:nvPicPr>
          <p:cNvPr id="6" name="Content Placeholder 5" descr="Logo&#10;&#10;Description automatically generated">
            <a:extLst>
              <a:ext uri="{FF2B5EF4-FFF2-40B4-BE49-F238E27FC236}">
                <a16:creationId xmlns:a16="http://schemas.microsoft.com/office/drawing/2014/main" id="{FADFAC88-3836-CC2E-3273-237B85A256D5}"/>
              </a:ext>
            </a:extLst>
          </p:cNvPr>
          <p:cNvPicPr>
            <a:picLocks noChangeAspect="1"/>
          </p:cNvPicPr>
          <p:nvPr/>
        </p:nvPicPr>
        <p:blipFill>
          <a:blip r:embed="rId3"/>
          <a:stretch>
            <a:fillRect/>
          </a:stretch>
        </p:blipFill>
        <p:spPr>
          <a:xfrm>
            <a:off x="5862180" y="4624486"/>
            <a:ext cx="2011023" cy="1478479"/>
          </a:xfrm>
          <a:prstGeom prst="rect">
            <a:avLst/>
          </a:prstGeom>
        </p:spPr>
      </p:pic>
    </p:spTree>
    <p:extLst>
      <p:ext uri="{BB962C8B-B14F-4D97-AF65-F5344CB8AC3E}">
        <p14:creationId xmlns:p14="http://schemas.microsoft.com/office/powerpoint/2010/main" val="47410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FDCAE4-D5F1-474F-A3BE-4BDC42B73DC9}"/>
              </a:ext>
            </a:extLst>
          </p:cNvPr>
          <p:cNvSpPr>
            <a:spLocks noGrp="1"/>
          </p:cNvSpPr>
          <p:nvPr>
            <p:ph sz="quarter" idx="15"/>
          </p:nvPr>
        </p:nvSpPr>
        <p:spPr>
          <a:xfrm>
            <a:off x="577593" y="2248348"/>
            <a:ext cx="7909408" cy="3800475"/>
          </a:xfrm>
        </p:spPr>
        <p:txBody>
          <a:bodyPr/>
          <a:lstStyle/>
          <a:p>
            <a:pPr algn="just">
              <a:lnSpc>
                <a:spcPct val="107000"/>
              </a:lnSpc>
            </a:pPr>
            <a:r>
              <a:rPr lang="en-NZ" sz="1600" dirty="0">
                <a:effectLst/>
                <a:latin typeface="Calibri" panose="020F0502020204030204" pitchFamily="34" charset="0"/>
                <a:ea typeface="Times New Roman" panose="02020603050405020304" pitchFamily="18" charset="0"/>
              </a:rPr>
              <a:t>The </a:t>
            </a:r>
            <a:r>
              <a:rPr lang="en-NZ" sz="1600" dirty="0" err="1">
                <a:effectLst/>
                <a:latin typeface="Calibri" panose="020F0502020204030204" pitchFamily="34" charset="0"/>
                <a:ea typeface="Times New Roman" panose="02020603050405020304" pitchFamily="18" charset="0"/>
              </a:rPr>
              <a:t>kaihāpai</a:t>
            </a:r>
            <a:r>
              <a:rPr lang="en-NZ" sz="1600" dirty="0">
                <a:effectLst/>
                <a:latin typeface="Calibri" panose="020F0502020204030204" pitchFamily="34" charset="0"/>
                <a:ea typeface="Times New Roman" panose="02020603050405020304" pitchFamily="18" charset="0"/>
              </a:rPr>
              <a:t> is a vital mentoring and support role. At the beginning of the year, all </a:t>
            </a:r>
            <a:r>
              <a:rPr lang="en-NZ" sz="1600" dirty="0" err="1">
                <a:effectLst/>
                <a:latin typeface="Calibri" panose="020F0502020204030204" pitchFamily="34" charset="0"/>
                <a:ea typeface="Times New Roman" panose="02020603050405020304" pitchFamily="18" charset="0"/>
              </a:rPr>
              <a:t>kaiako</a:t>
            </a:r>
            <a:r>
              <a:rPr lang="en-NZ" sz="1600" dirty="0">
                <a:effectLst/>
                <a:latin typeface="Calibri" panose="020F0502020204030204" pitchFamily="34" charset="0"/>
                <a:ea typeface="Times New Roman" panose="02020603050405020304" pitchFamily="18" charset="0"/>
              </a:rPr>
              <a:t> </a:t>
            </a:r>
            <a:r>
              <a:rPr lang="en-NZ" sz="1600" dirty="0" err="1">
                <a:effectLst/>
                <a:latin typeface="Calibri" panose="020F0502020204030204" pitchFamily="34" charset="0"/>
                <a:ea typeface="Times New Roman" panose="02020603050405020304" pitchFamily="18" charset="0"/>
              </a:rPr>
              <a:t>pitomata</a:t>
            </a:r>
            <a:r>
              <a:rPr lang="en-NZ" sz="1600" dirty="0">
                <a:effectLst/>
                <a:latin typeface="Calibri" panose="020F0502020204030204" pitchFamily="34" charset="0"/>
                <a:ea typeface="Times New Roman" panose="02020603050405020304" pitchFamily="18" charset="0"/>
              </a:rPr>
              <a:t> are placed in a regional mentor group and a </a:t>
            </a:r>
            <a:r>
              <a:rPr lang="en-NZ" sz="1600" dirty="0" err="1">
                <a:effectLst/>
                <a:latin typeface="Calibri" panose="020F0502020204030204" pitchFamily="34" charset="0"/>
                <a:ea typeface="Times New Roman" panose="02020603050405020304" pitchFamily="18" charset="0"/>
              </a:rPr>
              <a:t>kaihāpai</a:t>
            </a:r>
            <a:r>
              <a:rPr lang="en-NZ" sz="1600" dirty="0">
                <a:effectLst/>
                <a:latin typeface="Calibri" panose="020F0502020204030204" pitchFamily="34" charset="0"/>
                <a:ea typeface="Times New Roman" panose="02020603050405020304" pitchFamily="18" charset="0"/>
              </a:rPr>
              <a:t> assigned. </a:t>
            </a:r>
            <a:endParaRPr lang="en-NZ" sz="1600" dirty="0">
              <a:effectLst/>
              <a:latin typeface="Times New Roman" panose="02020603050405020304" pitchFamily="18" charset="0"/>
              <a:ea typeface="Times New Roman" panose="02020603050405020304" pitchFamily="18" charset="0"/>
            </a:endParaRPr>
          </a:p>
          <a:p>
            <a:pPr algn="just">
              <a:lnSpc>
                <a:spcPct val="107000"/>
              </a:lnSpc>
            </a:pPr>
            <a:r>
              <a:rPr lang="en-NZ" sz="1600" b="1" dirty="0">
                <a:effectLst/>
                <a:latin typeface="Calibri" panose="020F0502020204030204" pitchFamily="34" charset="0"/>
                <a:ea typeface="Times New Roman" panose="02020603050405020304" pitchFamily="18" charset="0"/>
              </a:rPr>
              <a:t>The </a:t>
            </a:r>
            <a:r>
              <a:rPr lang="en-NZ" sz="1600" b="1" dirty="0" err="1">
                <a:effectLst/>
                <a:latin typeface="Calibri" panose="020F0502020204030204" pitchFamily="34" charset="0"/>
                <a:ea typeface="Times New Roman" panose="02020603050405020304" pitchFamily="18" charset="0"/>
              </a:rPr>
              <a:t>Kaihāpai’s</a:t>
            </a:r>
            <a:r>
              <a:rPr lang="en-NZ" sz="1600" b="1" dirty="0">
                <a:effectLst/>
                <a:latin typeface="Calibri" panose="020F0502020204030204" pitchFamily="34" charset="0"/>
                <a:ea typeface="Times New Roman" panose="02020603050405020304" pitchFamily="18" charset="0"/>
              </a:rPr>
              <a:t> role is to: </a:t>
            </a:r>
            <a:endParaRPr lang="en-NZ" sz="1600" dirty="0">
              <a:effectLst/>
              <a:latin typeface="Times New Roman" panose="02020603050405020304" pitchFamily="18" charset="0"/>
              <a:ea typeface="Times New Roman" panose="02020603050405020304" pitchFamily="18" charset="0"/>
            </a:endParaRPr>
          </a:p>
          <a:p>
            <a:pPr marL="342900" lvl="0" indent="-342900" algn="just">
              <a:lnSpc>
                <a:spcPct val="107000"/>
              </a:lnSpc>
              <a:buFont typeface="Symbol" pitchFamily="2" charset="2"/>
              <a:buChar char=""/>
            </a:pPr>
            <a:r>
              <a:rPr lang="en-NZ" sz="1600" dirty="0">
                <a:effectLst/>
                <a:latin typeface="Calibri" panose="020F0502020204030204" pitchFamily="34" charset="0"/>
                <a:ea typeface="Times New Roman" panose="02020603050405020304" pitchFamily="18" charset="0"/>
              </a:rPr>
              <a:t>facilitate regular Zoom and/or face-to-face meetings/check-ins with the group </a:t>
            </a:r>
            <a:endParaRPr lang="en-NZ" sz="1600" dirty="0">
              <a:effectLst/>
              <a:latin typeface="Times New Roman" panose="02020603050405020304" pitchFamily="18" charset="0"/>
              <a:ea typeface="Times New Roman" panose="02020603050405020304" pitchFamily="18" charset="0"/>
            </a:endParaRPr>
          </a:p>
          <a:p>
            <a:pPr marL="342900" lvl="0" indent="-342900" algn="just">
              <a:lnSpc>
                <a:spcPct val="107000"/>
              </a:lnSpc>
              <a:buFont typeface="Symbol" pitchFamily="2" charset="2"/>
              <a:buChar char=""/>
            </a:pPr>
            <a:r>
              <a:rPr lang="en-NZ" sz="1600" dirty="0">
                <a:effectLst/>
                <a:latin typeface="Calibri" panose="020F0502020204030204" pitchFamily="34" charset="0"/>
                <a:ea typeface="Times New Roman" panose="02020603050405020304" pitchFamily="18" charset="0"/>
              </a:rPr>
              <a:t>provide individual pastoral care and mentoring</a:t>
            </a:r>
            <a:endParaRPr lang="en-NZ" sz="1600" dirty="0">
              <a:effectLst/>
              <a:latin typeface="Times New Roman" panose="02020603050405020304" pitchFamily="18" charset="0"/>
              <a:ea typeface="Times New Roman" panose="02020603050405020304" pitchFamily="18" charset="0"/>
            </a:endParaRPr>
          </a:p>
          <a:p>
            <a:pPr marL="342900" lvl="0" indent="-342900" algn="just">
              <a:lnSpc>
                <a:spcPct val="107000"/>
              </a:lnSpc>
              <a:buFont typeface="Symbol" pitchFamily="2" charset="2"/>
              <a:buChar char=""/>
            </a:pPr>
            <a:r>
              <a:rPr lang="en-NZ" sz="1600" dirty="0">
                <a:latin typeface="Calibri" panose="020F0502020204030204" pitchFamily="34" charset="0"/>
                <a:ea typeface="Times New Roman" panose="02020603050405020304" pitchFamily="18" charset="0"/>
              </a:rPr>
              <a:t>s</a:t>
            </a:r>
            <a:r>
              <a:rPr lang="en-NZ" sz="1600" dirty="0">
                <a:effectLst/>
                <a:latin typeface="Calibri" panose="020F0502020204030204" pitchFamily="34" charset="0"/>
                <a:ea typeface="Times New Roman" panose="02020603050405020304" pitchFamily="18" charset="0"/>
              </a:rPr>
              <a:t>upport successful completion of the professional practice assignments</a:t>
            </a:r>
            <a:endParaRPr lang="en-NZ" sz="1600" dirty="0">
              <a:effectLst/>
              <a:latin typeface="Times New Roman" panose="02020603050405020304" pitchFamily="18" charset="0"/>
              <a:ea typeface="Times New Roman" panose="02020603050405020304" pitchFamily="18" charset="0"/>
            </a:endParaRPr>
          </a:p>
          <a:p>
            <a:pPr marL="342900" lvl="0" indent="-342900" algn="just">
              <a:lnSpc>
                <a:spcPct val="107000"/>
              </a:lnSpc>
              <a:buFont typeface="Symbol" pitchFamily="2" charset="2"/>
              <a:buChar char=""/>
            </a:pPr>
            <a:r>
              <a:rPr lang="en-NZ" sz="1600" dirty="0">
                <a:latin typeface="Calibri" panose="020F0502020204030204" pitchFamily="34" charset="0"/>
                <a:ea typeface="Times New Roman" panose="02020603050405020304" pitchFamily="18" charset="0"/>
              </a:rPr>
              <a:t>v</a:t>
            </a:r>
            <a:r>
              <a:rPr lang="en-NZ" sz="1600" dirty="0">
                <a:effectLst/>
                <a:latin typeface="Calibri" panose="020F0502020204030204" pitchFamily="34" charset="0"/>
                <a:ea typeface="Times New Roman" panose="02020603050405020304" pitchFamily="18" charset="0"/>
              </a:rPr>
              <a:t>isit their </a:t>
            </a:r>
            <a:r>
              <a:rPr lang="en-NZ" sz="1600" dirty="0" err="1">
                <a:effectLst/>
                <a:latin typeface="Calibri" panose="020F0502020204030204" pitchFamily="34" charset="0"/>
                <a:ea typeface="Times New Roman" panose="02020603050405020304" pitchFamily="18" charset="0"/>
              </a:rPr>
              <a:t>kaihāpai</a:t>
            </a:r>
            <a:r>
              <a:rPr lang="en-NZ" sz="1600" dirty="0">
                <a:effectLst/>
                <a:latin typeface="Calibri" panose="020F0502020204030204" pitchFamily="34" charset="0"/>
                <a:ea typeface="Times New Roman" panose="02020603050405020304" pitchFamily="18" charset="0"/>
              </a:rPr>
              <a:t> </a:t>
            </a:r>
            <a:r>
              <a:rPr lang="en-NZ" sz="1600" dirty="0" err="1">
                <a:effectLst/>
                <a:latin typeface="Calibri" panose="020F0502020204030204" pitchFamily="34" charset="0"/>
                <a:ea typeface="Times New Roman" panose="02020603050405020304" pitchFamily="18" charset="0"/>
              </a:rPr>
              <a:t>rōpū</a:t>
            </a:r>
            <a:r>
              <a:rPr lang="en-NZ" sz="1600" dirty="0">
                <a:effectLst/>
                <a:latin typeface="Calibri" panose="020F0502020204030204" pitchFamily="34" charset="0"/>
                <a:ea typeface="Times New Roman" panose="02020603050405020304" pitchFamily="18" charset="0"/>
              </a:rPr>
              <a:t> for at least one practicum where possible</a:t>
            </a:r>
            <a:endParaRPr lang="en-NZ" sz="1600" dirty="0">
              <a:effectLst/>
              <a:latin typeface="Times New Roman" panose="02020603050405020304" pitchFamily="18" charset="0"/>
              <a:ea typeface="Times New Roman" panose="02020603050405020304" pitchFamily="18" charset="0"/>
            </a:endParaRPr>
          </a:p>
          <a:p>
            <a:pPr marL="342900" lvl="0" indent="-342900" algn="just">
              <a:lnSpc>
                <a:spcPct val="107000"/>
              </a:lnSpc>
              <a:buFont typeface="Symbol" pitchFamily="2" charset="2"/>
              <a:buChar char=""/>
            </a:pPr>
            <a:r>
              <a:rPr lang="en-NZ" sz="1600" dirty="0">
                <a:latin typeface="Calibri" panose="020F0502020204030204" pitchFamily="34" charset="0"/>
                <a:ea typeface="Times New Roman" panose="02020603050405020304" pitchFamily="18" charset="0"/>
              </a:rPr>
              <a:t>g</a:t>
            </a:r>
            <a:r>
              <a:rPr lang="en-NZ" sz="1600" dirty="0">
                <a:effectLst/>
                <a:latin typeface="Calibri" panose="020F0502020204030204" pitchFamily="34" charset="0"/>
                <a:ea typeface="Times New Roman" panose="02020603050405020304" pitchFamily="18" charset="0"/>
              </a:rPr>
              <a:t>rade Professional Practice assignments of their </a:t>
            </a:r>
            <a:r>
              <a:rPr lang="en-NZ" sz="1600" dirty="0" err="1">
                <a:effectLst/>
                <a:latin typeface="Calibri" panose="020F0502020204030204" pitchFamily="34" charset="0"/>
                <a:ea typeface="Times New Roman" panose="02020603050405020304" pitchFamily="18" charset="0"/>
              </a:rPr>
              <a:t>rōpū</a:t>
            </a:r>
            <a:r>
              <a:rPr lang="en-NZ" sz="1600" dirty="0">
                <a:effectLst/>
                <a:latin typeface="Calibri" panose="020F0502020204030204" pitchFamily="34" charset="0"/>
                <a:ea typeface="Times New Roman" panose="02020603050405020304" pitchFamily="18" charset="0"/>
              </a:rPr>
              <a:t> where possible</a:t>
            </a:r>
          </a:p>
          <a:p>
            <a:pPr lvl="0" algn="just">
              <a:lnSpc>
                <a:spcPct val="107000"/>
              </a:lnSpc>
            </a:pPr>
            <a:endParaRPr lang="en-NZ" sz="1600" dirty="0">
              <a:effectLst/>
              <a:latin typeface="Times New Roman" panose="02020603050405020304" pitchFamily="18" charset="0"/>
              <a:ea typeface="Times New Roman" panose="02020603050405020304" pitchFamily="18" charset="0"/>
            </a:endParaRPr>
          </a:p>
          <a:p>
            <a:pPr algn="ctr">
              <a:lnSpc>
                <a:spcPct val="107000"/>
              </a:lnSpc>
            </a:pPr>
            <a:r>
              <a:rPr lang="en-NZ" sz="1600" i="1" dirty="0">
                <a:effectLst/>
                <a:latin typeface="Calibri" panose="020F0502020204030204" pitchFamily="34" charset="0"/>
                <a:ea typeface="Times New Roman" panose="02020603050405020304" pitchFamily="18" charset="0"/>
              </a:rPr>
              <a:t>Me he </a:t>
            </a:r>
            <a:r>
              <a:rPr lang="en-NZ" sz="1600" i="1" dirty="0" err="1">
                <a:effectLst/>
                <a:latin typeface="Calibri" panose="020F0502020204030204" pitchFamily="34" charset="0"/>
                <a:ea typeface="Times New Roman" panose="02020603050405020304" pitchFamily="18" charset="0"/>
              </a:rPr>
              <a:t>toka</a:t>
            </a:r>
            <a:r>
              <a:rPr lang="en-NZ" sz="1600" i="1" dirty="0">
                <a:effectLst/>
                <a:latin typeface="Calibri" panose="020F0502020204030204" pitchFamily="34" charset="0"/>
                <a:ea typeface="Times New Roman" panose="02020603050405020304" pitchFamily="18" charset="0"/>
              </a:rPr>
              <a:t> </a:t>
            </a:r>
            <a:r>
              <a:rPr lang="en-NZ" sz="1600" i="1" dirty="0" err="1">
                <a:effectLst/>
                <a:latin typeface="Calibri" panose="020F0502020204030204" pitchFamily="34" charset="0"/>
                <a:ea typeface="Times New Roman" panose="02020603050405020304" pitchFamily="18" charset="0"/>
              </a:rPr>
              <a:t>tū</a:t>
            </a:r>
            <a:r>
              <a:rPr lang="en-NZ" sz="1600" i="1" dirty="0">
                <a:effectLst/>
                <a:latin typeface="Calibri" panose="020F0502020204030204" pitchFamily="34" charset="0"/>
                <a:ea typeface="Times New Roman" panose="02020603050405020304" pitchFamily="18" charset="0"/>
              </a:rPr>
              <a:t> moana: Your strength is like a rock in the ocean.</a:t>
            </a:r>
            <a:endParaRPr lang="en-NZ" sz="1600" dirty="0">
              <a:effectLst/>
              <a:latin typeface="Times New Roman" panose="02020603050405020304" pitchFamily="18" charset="0"/>
              <a:ea typeface="Times New Roman" panose="02020603050405020304" pitchFamily="18" charset="0"/>
            </a:endParaRPr>
          </a:p>
          <a:p>
            <a:pPr>
              <a:lnSpc>
                <a:spcPct val="115000"/>
              </a:lnSpc>
            </a:pPr>
            <a:endParaRPr lang="en-NZ" sz="2000" b="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 Placeholder 3">
            <a:extLst>
              <a:ext uri="{FF2B5EF4-FFF2-40B4-BE49-F238E27FC236}">
                <a16:creationId xmlns:a16="http://schemas.microsoft.com/office/drawing/2014/main" id="{4CC944AD-8721-7F45-A9CE-710B1A5B471E}"/>
              </a:ext>
            </a:extLst>
          </p:cNvPr>
          <p:cNvSpPr>
            <a:spLocks noGrp="1"/>
          </p:cNvSpPr>
          <p:nvPr>
            <p:ph type="body" sz="quarter" idx="10"/>
          </p:nvPr>
        </p:nvSpPr>
        <p:spPr/>
        <p:txBody>
          <a:bodyPr/>
          <a:lstStyle/>
          <a:p>
            <a:r>
              <a:rPr lang="en-US" dirty="0"/>
              <a:t>KAIHĀPAI - Mentor</a:t>
            </a:r>
          </a:p>
        </p:txBody>
      </p:sp>
      <p:sp>
        <p:nvSpPr>
          <p:cNvPr id="2" name="Content Placeholder 2">
            <a:extLst>
              <a:ext uri="{FF2B5EF4-FFF2-40B4-BE49-F238E27FC236}">
                <a16:creationId xmlns:a16="http://schemas.microsoft.com/office/drawing/2014/main" id="{EBFDE4E1-10B4-834C-1B0E-3049CCDAE7B0}"/>
              </a:ext>
            </a:extLst>
          </p:cNvPr>
          <p:cNvSpPr txBox="1">
            <a:spLocks/>
          </p:cNvSpPr>
          <p:nvPr/>
        </p:nvSpPr>
        <p:spPr>
          <a:xfrm>
            <a:off x="4371861" y="2582864"/>
            <a:ext cx="4267316" cy="38004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rgbClr val="00427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p>
        </p:txBody>
      </p:sp>
      <p:pic>
        <p:nvPicPr>
          <p:cNvPr id="6" name="Content Placeholder 5" descr="Logo&#10;&#10;Description automatically generated">
            <a:extLst>
              <a:ext uri="{FF2B5EF4-FFF2-40B4-BE49-F238E27FC236}">
                <a16:creationId xmlns:a16="http://schemas.microsoft.com/office/drawing/2014/main" id="{FADFAC88-3836-CC2E-3273-237B85A256D5}"/>
              </a:ext>
            </a:extLst>
          </p:cNvPr>
          <p:cNvPicPr>
            <a:picLocks noChangeAspect="1"/>
          </p:cNvPicPr>
          <p:nvPr/>
        </p:nvPicPr>
        <p:blipFill>
          <a:blip r:embed="rId3"/>
          <a:stretch>
            <a:fillRect/>
          </a:stretch>
        </p:blipFill>
        <p:spPr>
          <a:xfrm>
            <a:off x="7102356" y="4438923"/>
            <a:ext cx="1914862" cy="1407783"/>
          </a:xfrm>
          <a:prstGeom prst="rect">
            <a:avLst/>
          </a:prstGeom>
        </p:spPr>
      </p:pic>
    </p:spTree>
    <p:extLst>
      <p:ext uri="{BB962C8B-B14F-4D97-AF65-F5344CB8AC3E}">
        <p14:creationId xmlns:p14="http://schemas.microsoft.com/office/powerpoint/2010/main" val="25170310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erson smiling for the camera&#10;&#10;Description automatically generated with medium confidence">
            <a:extLst>
              <a:ext uri="{FF2B5EF4-FFF2-40B4-BE49-F238E27FC236}">
                <a16:creationId xmlns:a16="http://schemas.microsoft.com/office/drawing/2014/main" id="{F7860F3B-A047-203A-3B90-A1EC032C0761}"/>
              </a:ext>
            </a:extLst>
          </p:cNvPr>
          <p:cNvPicPr>
            <a:picLocks noGrp="1" noChangeAspect="1"/>
          </p:cNvPicPr>
          <p:nvPr>
            <p:ph sz="quarter" idx="12"/>
          </p:nvPr>
        </p:nvPicPr>
        <p:blipFill>
          <a:blip r:embed="rId2"/>
          <a:stretch>
            <a:fillRect/>
          </a:stretch>
        </p:blipFill>
        <p:spPr>
          <a:xfrm>
            <a:off x="655027" y="4721005"/>
            <a:ext cx="1060925" cy="1237597"/>
          </a:xfrm>
        </p:spPr>
      </p:pic>
      <p:sp>
        <p:nvSpPr>
          <p:cNvPr id="4" name="Text Placeholder 3">
            <a:extLst>
              <a:ext uri="{FF2B5EF4-FFF2-40B4-BE49-F238E27FC236}">
                <a16:creationId xmlns:a16="http://schemas.microsoft.com/office/drawing/2014/main" id="{3B065D58-13C0-9840-DB0A-6A827A819A35}"/>
              </a:ext>
            </a:extLst>
          </p:cNvPr>
          <p:cNvSpPr>
            <a:spLocks noGrp="1"/>
          </p:cNvSpPr>
          <p:nvPr>
            <p:ph type="body" sz="quarter" idx="10"/>
          </p:nvPr>
        </p:nvSpPr>
        <p:spPr/>
        <p:txBody>
          <a:bodyPr/>
          <a:lstStyle/>
          <a:p>
            <a:r>
              <a:rPr lang="en-US" dirty="0"/>
              <a:t>KAIHĀPAI</a:t>
            </a:r>
          </a:p>
        </p:txBody>
      </p:sp>
      <p:pic>
        <p:nvPicPr>
          <p:cNvPr id="14" name="Picture 13" descr="A person smiling for the camera&#10;&#10;Description automatically generated with medium confidence">
            <a:extLst>
              <a:ext uri="{FF2B5EF4-FFF2-40B4-BE49-F238E27FC236}">
                <a16:creationId xmlns:a16="http://schemas.microsoft.com/office/drawing/2014/main" id="{BB1D1119-A57D-54DC-3120-07A727A55179}"/>
              </a:ext>
            </a:extLst>
          </p:cNvPr>
          <p:cNvPicPr>
            <a:picLocks noChangeAspect="1"/>
          </p:cNvPicPr>
          <p:nvPr/>
        </p:nvPicPr>
        <p:blipFill>
          <a:blip r:embed="rId3"/>
          <a:stretch>
            <a:fillRect/>
          </a:stretch>
        </p:blipFill>
        <p:spPr>
          <a:xfrm>
            <a:off x="2815681" y="4672959"/>
            <a:ext cx="961869" cy="1290312"/>
          </a:xfrm>
          <a:prstGeom prst="rect">
            <a:avLst/>
          </a:prstGeom>
        </p:spPr>
      </p:pic>
      <p:pic>
        <p:nvPicPr>
          <p:cNvPr id="16" name="Picture 15" descr="A person smiling for the camera&#10;&#10;Description automatically generated with medium confidence">
            <a:extLst>
              <a:ext uri="{FF2B5EF4-FFF2-40B4-BE49-F238E27FC236}">
                <a16:creationId xmlns:a16="http://schemas.microsoft.com/office/drawing/2014/main" id="{23527D8F-551E-51AF-C328-5480690F05C3}"/>
              </a:ext>
            </a:extLst>
          </p:cNvPr>
          <p:cNvPicPr>
            <a:picLocks noChangeAspect="1"/>
          </p:cNvPicPr>
          <p:nvPr/>
        </p:nvPicPr>
        <p:blipFill>
          <a:blip r:embed="rId4"/>
          <a:stretch>
            <a:fillRect/>
          </a:stretch>
        </p:blipFill>
        <p:spPr>
          <a:xfrm>
            <a:off x="4941158" y="2560025"/>
            <a:ext cx="1062330" cy="1292022"/>
          </a:xfrm>
          <a:prstGeom prst="rect">
            <a:avLst/>
          </a:prstGeom>
        </p:spPr>
      </p:pic>
      <p:pic>
        <p:nvPicPr>
          <p:cNvPr id="22" name="Picture 21" descr="A person smiling for the camera&#10;&#10;Description automatically generated with medium confidence">
            <a:extLst>
              <a:ext uri="{FF2B5EF4-FFF2-40B4-BE49-F238E27FC236}">
                <a16:creationId xmlns:a16="http://schemas.microsoft.com/office/drawing/2014/main" id="{C04B8242-931D-7C18-B302-AC0EF8F1EDF6}"/>
              </a:ext>
            </a:extLst>
          </p:cNvPr>
          <p:cNvPicPr>
            <a:picLocks noChangeAspect="1"/>
          </p:cNvPicPr>
          <p:nvPr/>
        </p:nvPicPr>
        <p:blipFill>
          <a:blip r:embed="rId5"/>
          <a:stretch>
            <a:fillRect/>
          </a:stretch>
        </p:blipFill>
        <p:spPr>
          <a:xfrm>
            <a:off x="2827980" y="2587966"/>
            <a:ext cx="1062331" cy="1258936"/>
          </a:xfrm>
          <a:prstGeom prst="rect">
            <a:avLst/>
          </a:prstGeom>
        </p:spPr>
      </p:pic>
      <p:sp>
        <p:nvSpPr>
          <p:cNvPr id="25" name="TextBox 24">
            <a:extLst>
              <a:ext uri="{FF2B5EF4-FFF2-40B4-BE49-F238E27FC236}">
                <a16:creationId xmlns:a16="http://schemas.microsoft.com/office/drawing/2014/main" id="{1CFACFEC-8F6A-F56A-BC34-5D69CFC5F49D}"/>
              </a:ext>
            </a:extLst>
          </p:cNvPr>
          <p:cNvSpPr txBox="1"/>
          <p:nvPr/>
        </p:nvSpPr>
        <p:spPr>
          <a:xfrm>
            <a:off x="207711" y="2255420"/>
            <a:ext cx="1657629" cy="461665"/>
          </a:xfrm>
          <a:prstGeom prst="rect">
            <a:avLst/>
          </a:prstGeom>
          <a:noFill/>
        </p:spPr>
        <p:txBody>
          <a:bodyPr wrap="square" rtlCol="0">
            <a:spAutoFit/>
          </a:bodyPr>
          <a:lstStyle/>
          <a:p>
            <a:r>
              <a:rPr lang="en-US" sz="1200" dirty="0" err="1"/>
              <a:t>Kaihāpai</a:t>
            </a:r>
            <a:r>
              <a:rPr lang="en-US" sz="1200" dirty="0"/>
              <a:t> : Maria </a:t>
            </a:r>
            <a:r>
              <a:rPr lang="en-US" sz="1200" dirty="0" err="1"/>
              <a:t>Dacre</a:t>
            </a:r>
            <a:endParaRPr lang="en-US" sz="1200" dirty="0"/>
          </a:p>
          <a:p>
            <a:endParaRPr lang="en-US" sz="1200" dirty="0"/>
          </a:p>
        </p:txBody>
      </p:sp>
      <p:pic>
        <p:nvPicPr>
          <p:cNvPr id="28" name="Content Placeholder 7" descr="A picture containing text, person, indoor&#10;&#10;Description automatically generated">
            <a:extLst>
              <a:ext uri="{FF2B5EF4-FFF2-40B4-BE49-F238E27FC236}">
                <a16:creationId xmlns:a16="http://schemas.microsoft.com/office/drawing/2014/main" id="{665C29AF-8690-8D7C-2EAC-CF895CA66530}"/>
              </a:ext>
            </a:extLst>
          </p:cNvPr>
          <p:cNvPicPr>
            <a:picLocks noChangeAspect="1"/>
          </p:cNvPicPr>
          <p:nvPr/>
        </p:nvPicPr>
        <p:blipFill>
          <a:blip r:embed="rId6"/>
          <a:stretch>
            <a:fillRect/>
          </a:stretch>
        </p:blipFill>
        <p:spPr>
          <a:xfrm>
            <a:off x="436423" y="2537940"/>
            <a:ext cx="1004302" cy="1334482"/>
          </a:xfrm>
          <a:prstGeom prst="rect">
            <a:avLst/>
          </a:prstGeom>
        </p:spPr>
      </p:pic>
      <p:sp>
        <p:nvSpPr>
          <p:cNvPr id="30" name="TextBox 29">
            <a:extLst>
              <a:ext uri="{FF2B5EF4-FFF2-40B4-BE49-F238E27FC236}">
                <a16:creationId xmlns:a16="http://schemas.microsoft.com/office/drawing/2014/main" id="{35B0862B-30D2-2230-B88D-749372FBE91F}"/>
              </a:ext>
            </a:extLst>
          </p:cNvPr>
          <p:cNvSpPr txBox="1"/>
          <p:nvPr/>
        </p:nvSpPr>
        <p:spPr>
          <a:xfrm>
            <a:off x="4504495" y="2255419"/>
            <a:ext cx="1874246" cy="461665"/>
          </a:xfrm>
          <a:prstGeom prst="rect">
            <a:avLst/>
          </a:prstGeom>
          <a:noFill/>
        </p:spPr>
        <p:txBody>
          <a:bodyPr wrap="square" rtlCol="0">
            <a:spAutoFit/>
          </a:bodyPr>
          <a:lstStyle/>
          <a:p>
            <a:r>
              <a:rPr lang="en-US" sz="1200" dirty="0" err="1"/>
              <a:t>Kaihāpai</a:t>
            </a:r>
            <a:r>
              <a:rPr lang="en-US" sz="1200" dirty="0"/>
              <a:t> : Danielle Hodson</a:t>
            </a:r>
          </a:p>
          <a:p>
            <a:endParaRPr lang="en-US" sz="1200" dirty="0"/>
          </a:p>
        </p:txBody>
      </p:sp>
      <p:sp>
        <p:nvSpPr>
          <p:cNvPr id="31" name="TextBox 30">
            <a:extLst>
              <a:ext uri="{FF2B5EF4-FFF2-40B4-BE49-F238E27FC236}">
                <a16:creationId xmlns:a16="http://schemas.microsoft.com/office/drawing/2014/main" id="{1A205459-D8F0-AA80-B2DE-FDD20385B805}"/>
              </a:ext>
            </a:extLst>
          </p:cNvPr>
          <p:cNvSpPr txBox="1"/>
          <p:nvPr/>
        </p:nvSpPr>
        <p:spPr>
          <a:xfrm>
            <a:off x="2466126" y="2268635"/>
            <a:ext cx="1874246" cy="461665"/>
          </a:xfrm>
          <a:prstGeom prst="rect">
            <a:avLst/>
          </a:prstGeom>
          <a:noFill/>
        </p:spPr>
        <p:txBody>
          <a:bodyPr wrap="square" rtlCol="0">
            <a:spAutoFit/>
          </a:bodyPr>
          <a:lstStyle/>
          <a:p>
            <a:r>
              <a:rPr lang="en-US" sz="1200" dirty="0" err="1"/>
              <a:t>Kaihāpai</a:t>
            </a:r>
            <a:r>
              <a:rPr lang="en-US" sz="1200" dirty="0"/>
              <a:t> : Jasmine Hansen</a:t>
            </a:r>
          </a:p>
          <a:p>
            <a:endParaRPr lang="en-US" sz="1200" dirty="0"/>
          </a:p>
        </p:txBody>
      </p:sp>
      <p:sp>
        <p:nvSpPr>
          <p:cNvPr id="33" name="TextBox 32">
            <a:extLst>
              <a:ext uri="{FF2B5EF4-FFF2-40B4-BE49-F238E27FC236}">
                <a16:creationId xmlns:a16="http://schemas.microsoft.com/office/drawing/2014/main" id="{5326B2BA-11A8-429C-21DA-1C1A65911756}"/>
              </a:ext>
            </a:extLst>
          </p:cNvPr>
          <p:cNvSpPr txBox="1"/>
          <p:nvPr/>
        </p:nvSpPr>
        <p:spPr>
          <a:xfrm>
            <a:off x="313072" y="4419994"/>
            <a:ext cx="1782506" cy="461665"/>
          </a:xfrm>
          <a:prstGeom prst="rect">
            <a:avLst/>
          </a:prstGeom>
          <a:noFill/>
        </p:spPr>
        <p:txBody>
          <a:bodyPr wrap="square" rtlCol="0">
            <a:spAutoFit/>
          </a:bodyPr>
          <a:lstStyle/>
          <a:p>
            <a:r>
              <a:rPr lang="en-US" sz="1200" dirty="0" err="1"/>
              <a:t>Kaihāpai</a:t>
            </a:r>
            <a:r>
              <a:rPr lang="en-US" sz="1200" dirty="0"/>
              <a:t> : Melinda Dixon</a:t>
            </a:r>
          </a:p>
          <a:p>
            <a:endParaRPr lang="en-US" sz="1200" dirty="0"/>
          </a:p>
        </p:txBody>
      </p:sp>
      <p:sp>
        <p:nvSpPr>
          <p:cNvPr id="35" name="TextBox 34">
            <a:extLst>
              <a:ext uri="{FF2B5EF4-FFF2-40B4-BE49-F238E27FC236}">
                <a16:creationId xmlns:a16="http://schemas.microsoft.com/office/drawing/2014/main" id="{3693E398-BD16-DD79-A47C-1A4010B4F5F8}"/>
              </a:ext>
            </a:extLst>
          </p:cNvPr>
          <p:cNvSpPr txBox="1"/>
          <p:nvPr/>
        </p:nvSpPr>
        <p:spPr>
          <a:xfrm>
            <a:off x="4766540" y="4401417"/>
            <a:ext cx="1657629" cy="461665"/>
          </a:xfrm>
          <a:prstGeom prst="rect">
            <a:avLst/>
          </a:prstGeom>
          <a:noFill/>
        </p:spPr>
        <p:txBody>
          <a:bodyPr wrap="square" rtlCol="0">
            <a:spAutoFit/>
          </a:bodyPr>
          <a:lstStyle/>
          <a:p>
            <a:r>
              <a:rPr lang="en-US" sz="1200" dirty="0" err="1"/>
              <a:t>Kaihāpai</a:t>
            </a:r>
            <a:r>
              <a:rPr lang="en-US" sz="1200" dirty="0"/>
              <a:t> : Philippa Isom</a:t>
            </a:r>
          </a:p>
          <a:p>
            <a:endParaRPr lang="en-US" sz="1200" dirty="0"/>
          </a:p>
        </p:txBody>
      </p:sp>
      <p:sp>
        <p:nvSpPr>
          <p:cNvPr id="36" name="TextBox 35">
            <a:extLst>
              <a:ext uri="{FF2B5EF4-FFF2-40B4-BE49-F238E27FC236}">
                <a16:creationId xmlns:a16="http://schemas.microsoft.com/office/drawing/2014/main" id="{DE6F7BAE-F95E-61C6-25F5-F7BE0903EBA9}"/>
              </a:ext>
            </a:extLst>
          </p:cNvPr>
          <p:cNvSpPr txBox="1"/>
          <p:nvPr/>
        </p:nvSpPr>
        <p:spPr>
          <a:xfrm>
            <a:off x="2475203" y="4423514"/>
            <a:ext cx="1854758" cy="461665"/>
          </a:xfrm>
          <a:prstGeom prst="rect">
            <a:avLst/>
          </a:prstGeom>
          <a:noFill/>
        </p:spPr>
        <p:txBody>
          <a:bodyPr wrap="square" rtlCol="0">
            <a:spAutoFit/>
          </a:bodyPr>
          <a:lstStyle/>
          <a:p>
            <a:r>
              <a:rPr lang="en-US" sz="1200" dirty="0" err="1"/>
              <a:t>Kaihāpai</a:t>
            </a:r>
            <a:r>
              <a:rPr lang="en-US" sz="1200" dirty="0"/>
              <a:t> : Louise Fitzgerald</a:t>
            </a:r>
          </a:p>
          <a:p>
            <a:endParaRPr lang="en-US" sz="1200" dirty="0"/>
          </a:p>
        </p:txBody>
      </p:sp>
      <p:pic>
        <p:nvPicPr>
          <p:cNvPr id="38" name="Picture 37" descr="A person wearing glasses&#10;&#10;Description automatically generated with low confidence">
            <a:extLst>
              <a:ext uri="{FF2B5EF4-FFF2-40B4-BE49-F238E27FC236}">
                <a16:creationId xmlns:a16="http://schemas.microsoft.com/office/drawing/2014/main" id="{935CD314-213F-7D99-161E-B1970091C718}"/>
              </a:ext>
            </a:extLst>
          </p:cNvPr>
          <p:cNvPicPr>
            <a:picLocks noChangeAspect="1"/>
          </p:cNvPicPr>
          <p:nvPr/>
        </p:nvPicPr>
        <p:blipFill>
          <a:blip r:embed="rId7"/>
          <a:stretch>
            <a:fillRect/>
          </a:stretch>
        </p:blipFill>
        <p:spPr>
          <a:xfrm>
            <a:off x="5089212" y="4662604"/>
            <a:ext cx="1071880" cy="1331968"/>
          </a:xfrm>
          <a:prstGeom prst="rect">
            <a:avLst/>
          </a:prstGeom>
        </p:spPr>
      </p:pic>
      <p:sp>
        <p:nvSpPr>
          <p:cNvPr id="39" name="TextBox 38">
            <a:extLst>
              <a:ext uri="{FF2B5EF4-FFF2-40B4-BE49-F238E27FC236}">
                <a16:creationId xmlns:a16="http://schemas.microsoft.com/office/drawing/2014/main" id="{24D38076-A94D-B330-2C12-96FC8F196C46}"/>
              </a:ext>
            </a:extLst>
          </p:cNvPr>
          <p:cNvSpPr txBox="1"/>
          <p:nvPr/>
        </p:nvSpPr>
        <p:spPr>
          <a:xfrm>
            <a:off x="155421" y="3961849"/>
            <a:ext cx="2074823" cy="276999"/>
          </a:xfrm>
          <a:prstGeom prst="rect">
            <a:avLst/>
          </a:prstGeom>
          <a:noFill/>
        </p:spPr>
        <p:txBody>
          <a:bodyPr wrap="square" rtlCol="0">
            <a:spAutoFit/>
          </a:bodyPr>
          <a:lstStyle/>
          <a:p>
            <a:r>
              <a:rPr lang="en-US" sz="1200" dirty="0"/>
              <a:t>2nd year part time students </a:t>
            </a:r>
          </a:p>
        </p:txBody>
      </p:sp>
      <p:sp>
        <p:nvSpPr>
          <p:cNvPr id="41" name="TextBox 40">
            <a:extLst>
              <a:ext uri="{FF2B5EF4-FFF2-40B4-BE49-F238E27FC236}">
                <a16:creationId xmlns:a16="http://schemas.microsoft.com/office/drawing/2014/main" id="{0C95984B-F642-3868-0DFC-0AAA9A429033}"/>
              </a:ext>
            </a:extLst>
          </p:cNvPr>
          <p:cNvSpPr txBox="1"/>
          <p:nvPr/>
        </p:nvSpPr>
        <p:spPr>
          <a:xfrm>
            <a:off x="4766540" y="6007608"/>
            <a:ext cx="2242346" cy="276999"/>
          </a:xfrm>
          <a:prstGeom prst="rect">
            <a:avLst/>
          </a:prstGeom>
          <a:noFill/>
        </p:spPr>
        <p:txBody>
          <a:bodyPr wrap="square" rtlCol="0">
            <a:spAutoFit/>
          </a:bodyPr>
          <a:lstStyle/>
          <a:p>
            <a:r>
              <a:rPr lang="en-US" sz="1200" dirty="0" err="1"/>
              <a:t>Te</a:t>
            </a:r>
            <a:r>
              <a:rPr lang="en-US" sz="1200" dirty="0"/>
              <a:t> Tai </a:t>
            </a:r>
            <a:r>
              <a:rPr lang="en-US" sz="1200" dirty="0" err="1"/>
              <a:t>Tokerau</a:t>
            </a:r>
            <a:r>
              <a:rPr lang="en-US" sz="1200" dirty="0"/>
              <a:t> - Northland</a:t>
            </a:r>
          </a:p>
        </p:txBody>
      </p:sp>
      <p:sp>
        <p:nvSpPr>
          <p:cNvPr id="43" name="TextBox 42">
            <a:extLst>
              <a:ext uri="{FF2B5EF4-FFF2-40B4-BE49-F238E27FC236}">
                <a16:creationId xmlns:a16="http://schemas.microsoft.com/office/drawing/2014/main" id="{D331F959-DF81-80B2-D95C-013BE7FFAB87}"/>
              </a:ext>
            </a:extLst>
          </p:cNvPr>
          <p:cNvSpPr txBox="1"/>
          <p:nvPr/>
        </p:nvSpPr>
        <p:spPr>
          <a:xfrm>
            <a:off x="2475203" y="6007608"/>
            <a:ext cx="1874246" cy="276999"/>
          </a:xfrm>
          <a:prstGeom prst="rect">
            <a:avLst/>
          </a:prstGeom>
          <a:noFill/>
        </p:spPr>
        <p:txBody>
          <a:bodyPr wrap="square" rtlCol="0">
            <a:spAutoFit/>
          </a:bodyPr>
          <a:lstStyle/>
          <a:p>
            <a:r>
              <a:rPr lang="en-US" sz="1200" dirty="0"/>
              <a:t>1</a:t>
            </a:r>
            <a:r>
              <a:rPr lang="en-US" sz="1200" baseline="30000" dirty="0"/>
              <a:t>st</a:t>
            </a:r>
            <a:r>
              <a:rPr lang="en-US" sz="1200" dirty="0"/>
              <a:t> year Part time students</a:t>
            </a:r>
          </a:p>
        </p:txBody>
      </p:sp>
      <p:sp>
        <p:nvSpPr>
          <p:cNvPr id="44" name="TextBox 43">
            <a:extLst>
              <a:ext uri="{FF2B5EF4-FFF2-40B4-BE49-F238E27FC236}">
                <a16:creationId xmlns:a16="http://schemas.microsoft.com/office/drawing/2014/main" id="{534CDAE3-3358-E445-6A73-CB90E1C00ECE}"/>
              </a:ext>
            </a:extLst>
          </p:cNvPr>
          <p:cNvSpPr txBox="1"/>
          <p:nvPr/>
        </p:nvSpPr>
        <p:spPr>
          <a:xfrm>
            <a:off x="293216" y="6007608"/>
            <a:ext cx="2242346" cy="276999"/>
          </a:xfrm>
          <a:prstGeom prst="rect">
            <a:avLst/>
          </a:prstGeom>
          <a:noFill/>
        </p:spPr>
        <p:txBody>
          <a:bodyPr wrap="square" rtlCol="0">
            <a:spAutoFit/>
          </a:bodyPr>
          <a:lstStyle/>
          <a:p>
            <a:r>
              <a:rPr lang="en-US" sz="1200" dirty="0"/>
              <a:t>Tamaki Makaurau – Auckland </a:t>
            </a:r>
          </a:p>
        </p:txBody>
      </p:sp>
      <p:sp>
        <p:nvSpPr>
          <p:cNvPr id="45" name="TextBox 44">
            <a:extLst>
              <a:ext uri="{FF2B5EF4-FFF2-40B4-BE49-F238E27FC236}">
                <a16:creationId xmlns:a16="http://schemas.microsoft.com/office/drawing/2014/main" id="{B669AB27-36BC-6619-45D4-B3DA79DF8AD9}"/>
              </a:ext>
            </a:extLst>
          </p:cNvPr>
          <p:cNvSpPr txBox="1"/>
          <p:nvPr/>
        </p:nvSpPr>
        <p:spPr>
          <a:xfrm>
            <a:off x="2535562" y="3845513"/>
            <a:ext cx="1534633" cy="276999"/>
          </a:xfrm>
          <a:prstGeom prst="rect">
            <a:avLst/>
          </a:prstGeom>
          <a:noFill/>
        </p:spPr>
        <p:txBody>
          <a:bodyPr wrap="square" rtlCol="0">
            <a:spAutoFit/>
          </a:bodyPr>
          <a:lstStyle/>
          <a:p>
            <a:r>
              <a:rPr lang="en-US" sz="1200" dirty="0" err="1"/>
              <a:t>Papaioea</a:t>
            </a:r>
            <a:r>
              <a:rPr lang="en-US" sz="1200" dirty="0"/>
              <a:t> - Manawatu</a:t>
            </a:r>
          </a:p>
        </p:txBody>
      </p:sp>
      <p:sp>
        <p:nvSpPr>
          <p:cNvPr id="46" name="TextBox 45">
            <a:extLst>
              <a:ext uri="{FF2B5EF4-FFF2-40B4-BE49-F238E27FC236}">
                <a16:creationId xmlns:a16="http://schemas.microsoft.com/office/drawing/2014/main" id="{9D2E4588-DB98-1162-9CF3-E19FF6DB23B2}"/>
              </a:ext>
            </a:extLst>
          </p:cNvPr>
          <p:cNvSpPr txBox="1"/>
          <p:nvPr/>
        </p:nvSpPr>
        <p:spPr>
          <a:xfrm>
            <a:off x="4660192" y="3882411"/>
            <a:ext cx="1870327" cy="276999"/>
          </a:xfrm>
          <a:prstGeom prst="rect">
            <a:avLst/>
          </a:prstGeom>
          <a:noFill/>
        </p:spPr>
        <p:txBody>
          <a:bodyPr wrap="square" rtlCol="0">
            <a:spAutoFit/>
          </a:bodyPr>
          <a:lstStyle/>
          <a:p>
            <a:r>
              <a:rPr lang="en-US" sz="1200" dirty="0"/>
              <a:t>Whanganui &amp; </a:t>
            </a:r>
            <a:r>
              <a:rPr lang="en-US" sz="1200" dirty="0" err="1"/>
              <a:t>Ngåmotu</a:t>
            </a:r>
            <a:endParaRPr lang="en-US" sz="1200" dirty="0"/>
          </a:p>
        </p:txBody>
      </p:sp>
      <p:sp>
        <p:nvSpPr>
          <p:cNvPr id="2" name="TextBox 1">
            <a:extLst>
              <a:ext uri="{FF2B5EF4-FFF2-40B4-BE49-F238E27FC236}">
                <a16:creationId xmlns:a16="http://schemas.microsoft.com/office/drawing/2014/main" id="{049A418A-7643-E86D-6BA5-156C0685A0C3}"/>
              </a:ext>
            </a:extLst>
          </p:cNvPr>
          <p:cNvSpPr txBox="1"/>
          <p:nvPr/>
        </p:nvSpPr>
        <p:spPr>
          <a:xfrm>
            <a:off x="6616873" y="2255418"/>
            <a:ext cx="1874246" cy="461665"/>
          </a:xfrm>
          <a:prstGeom prst="rect">
            <a:avLst/>
          </a:prstGeom>
          <a:noFill/>
        </p:spPr>
        <p:txBody>
          <a:bodyPr wrap="square" rtlCol="0">
            <a:spAutoFit/>
          </a:bodyPr>
          <a:lstStyle/>
          <a:p>
            <a:r>
              <a:rPr lang="en-US" sz="1200" dirty="0" err="1"/>
              <a:t>Kaihāpai</a:t>
            </a:r>
            <a:r>
              <a:rPr lang="en-US" sz="1200" dirty="0"/>
              <a:t> : Karen Mackay</a:t>
            </a:r>
          </a:p>
          <a:p>
            <a:endParaRPr lang="en-US" sz="1200" dirty="0"/>
          </a:p>
        </p:txBody>
      </p:sp>
      <p:sp>
        <p:nvSpPr>
          <p:cNvPr id="3" name="TextBox 2">
            <a:extLst>
              <a:ext uri="{FF2B5EF4-FFF2-40B4-BE49-F238E27FC236}">
                <a16:creationId xmlns:a16="http://schemas.microsoft.com/office/drawing/2014/main" id="{986AA0D4-3FC7-D7C0-E8F9-E7A70248561C}"/>
              </a:ext>
            </a:extLst>
          </p:cNvPr>
          <p:cNvSpPr txBox="1"/>
          <p:nvPr/>
        </p:nvSpPr>
        <p:spPr>
          <a:xfrm>
            <a:off x="6604274" y="3861609"/>
            <a:ext cx="1870327" cy="461665"/>
          </a:xfrm>
          <a:prstGeom prst="rect">
            <a:avLst/>
          </a:prstGeom>
          <a:noFill/>
        </p:spPr>
        <p:txBody>
          <a:bodyPr wrap="square" rtlCol="0">
            <a:spAutoFit/>
          </a:bodyPr>
          <a:lstStyle/>
          <a:p>
            <a:r>
              <a:rPr lang="en-US" sz="1200" dirty="0" err="1"/>
              <a:t>Te</a:t>
            </a:r>
            <a:r>
              <a:rPr lang="en-US" sz="1200" dirty="0"/>
              <a:t> </a:t>
            </a:r>
            <a:r>
              <a:rPr lang="en-US" sz="1200" dirty="0" err="1"/>
              <a:t>Matau</a:t>
            </a:r>
            <a:r>
              <a:rPr lang="en-US" sz="1200" dirty="0"/>
              <a:t>-a-</a:t>
            </a:r>
            <a:r>
              <a:rPr lang="en-US" sz="1200" dirty="0" err="1"/>
              <a:t>Māui</a:t>
            </a:r>
            <a:r>
              <a:rPr lang="en-US" sz="1200" dirty="0"/>
              <a:t> – Hawkes Bay </a:t>
            </a:r>
          </a:p>
        </p:txBody>
      </p:sp>
      <p:pic>
        <p:nvPicPr>
          <p:cNvPr id="7" name="Picture 6" descr="A person wearing a black shirt&#10;&#10;Description automatically generated">
            <a:extLst>
              <a:ext uri="{FF2B5EF4-FFF2-40B4-BE49-F238E27FC236}">
                <a16:creationId xmlns:a16="http://schemas.microsoft.com/office/drawing/2014/main" id="{D216E98D-3C1B-584C-9608-409518687BE1}"/>
              </a:ext>
            </a:extLst>
          </p:cNvPr>
          <p:cNvPicPr>
            <a:picLocks noChangeAspect="1"/>
          </p:cNvPicPr>
          <p:nvPr/>
        </p:nvPicPr>
        <p:blipFill>
          <a:blip r:embed="rId8"/>
          <a:stretch>
            <a:fillRect/>
          </a:stretch>
        </p:blipFill>
        <p:spPr>
          <a:xfrm>
            <a:off x="6979527" y="2586514"/>
            <a:ext cx="895945" cy="1186006"/>
          </a:xfrm>
          <a:prstGeom prst="rect">
            <a:avLst/>
          </a:prstGeom>
        </p:spPr>
      </p:pic>
    </p:spTree>
    <p:extLst>
      <p:ext uri="{BB962C8B-B14F-4D97-AF65-F5344CB8AC3E}">
        <p14:creationId xmlns:p14="http://schemas.microsoft.com/office/powerpoint/2010/main" val="23336478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FDCAE4-D5F1-474F-A3BE-4BDC42B73DC9}"/>
              </a:ext>
            </a:extLst>
          </p:cNvPr>
          <p:cNvSpPr>
            <a:spLocks noGrp="1"/>
          </p:cNvSpPr>
          <p:nvPr>
            <p:ph sz="quarter" idx="15"/>
          </p:nvPr>
        </p:nvSpPr>
        <p:spPr>
          <a:xfrm>
            <a:off x="846596" y="2474532"/>
            <a:ext cx="6838717" cy="3800475"/>
          </a:xfrm>
        </p:spPr>
        <p:txBody>
          <a:bodyPr/>
          <a:lstStyle/>
          <a:p>
            <a:pPr>
              <a:lnSpc>
                <a:spcPct val="115000"/>
              </a:lnSpc>
            </a:pPr>
            <a:r>
              <a:rPr lang="en-NZ" sz="1800" b="1" dirty="0">
                <a:latin typeface="Calibri" panose="020F0502020204030204" pitchFamily="34" charset="0"/>
                <a:ea typeface="Calibri" panose="020F0502020204030204" pitchFamily="34" charset="0"/>
                <a:cs typeface="Times New Roman" panose="02020603050405020304" pitchFamily="18" charset="0"/>
              </a:rPr>
              <a:t>ROLES AND RESPONSIBILITIES</a:t>
            </a:r>
            <a:br>
              <a:rPr lang="en-NZ" sz="1800" dirty="0">
                <a:latin typeface="Calibri" panose="020F0502020204030204" pitchFamily="34" charset="0"/>
                <a:ea typeface="Calibri" panose="020F0502020204030204" pitchFamily="34" charset="0"/>
                <a:cs typeface="Times New Roman" panose="02020603050405020304" pitchFamily="18" charset="0"/>
              </a:rPr>
            </a:br>
            <a:r>
              <a:rPr lang="en-NZ" sz="1800" dirty="0">
                <a:latin typeface="Calibri" panose="020F0502020204030204" pitchFamily="34" charset="0"/>
                <a:ea typeface="Calibri" panose="020F0502020204030204" pitchFamily="34" charset="0"/>
                <a:cs typeface="Times New Roman" panose="02020603050405020304" pitchFamily="18" charset="0"/>
              </a:rPr>
              <a:t>We can take a quick look at </a:t>
            </a:r>
            <a:r>
              <a:rPr lang="en-NZ" sz="1800" dirty="0" err="1">
                <a:latin typeface="Calibri" panose="020F0502020204030204" pitchFamily="34" charset="0"/>
                <a:ea typeface="Calibri" panose="020F0502020204030204" pitchFamily="34" charset="0"/>
                <a:cs typeface="Times New Roman" panose="02020603050405020304" pitchFamily="18" charset="0"/>
              </a:rPr>
              <a:t>pg</a:t>
            </a:r>
            <a:r>
              <a:rPr lang="en-NZ" sz="1800" dirty="0">
                <a:latin typeface="Calibri" panose="020F0502020204030204" pitchFamily="34" charset="0"/>
                <a:ea typeface="Calibri" panose="020F0502020204030204" pitchFamily="34" charset="0"/>
                <a:cs typeface="Times New Roman" panose="02020603050405020304" pitchFamily="18" charset="0"/>
              </a:rPr>
              <a:t> 16 onwards of the Practicum Handbook</a:t>
            </a:r>
          </a:p>
          <a:p>
            <a:pPr>
              <a:lnSpc>
                <a:spcPct val="115000"/>
              </a:lnSpc>
            </a:pPr>
            <a:r>
              <a:rPr lang="en-NZ" sz="1800" dirty="0">
                <a:latin typeface="Calibri" panose="020F0502020204030204" pitchFamily="34" charset="0"/>
                <a:ea typeface="Calibri" panose="020F0502020204030204" pitchFamily="34" charset="0"/>
                <a:cs typeface="Times New Roman" panose="02020603050405020304" pitchFamily="18" charset="0"/>
              </a:rPr>
              <a:t>Focus Areas:</a:t>
            </a:r>
          </a:p>
          <a:p>
            <a:pPr marL="285750" indent="-285750">
              <a:lnSpc>
                <a:spcPct val="115000"/>
              </a:lnSpc>
              <a:buFont typeface="Arial" panose="020B0604020202020204" pitchFamily="34" charset="0"/>
              <a:buChar char="•"/>
            </a:pPr>
            <a:r>
              <a:rPr lang="en-NZ" sz="1800" dirty="0">
                <a:latin typeface="Calibri" panose="020F0502020204030204" pitchFamily="34" charset="0"/>
                <a:ea typeface="Calibri" panose="020F0502020204030204" pitchFamily="34" charset="0"/>
                <a:cs typeface="Times New Roman" panose="02020603050405020304" pitchFamily="18" charset="0"/>
              </a:rPr>
              <a:t>Induction of Kaiako </a:t>
            </a:r>
            <a:r>
              <a:rPr lang="en-NZ" sz="1800" dirty="0" err="1">
                <a:latin typeface="Calibri" panose="020F0502020204030204" pitchFamily="34" charset="0"/>
                <a:ea typeface="Calibri" panose="020F0502020204030204" pitchFamily="34" charset="0"/>
                <a:cs typeface="Times New Roman" panose="02020603050405020304" pitchFamily="18" charset="0"/>
              </a:rPr>
              <a:t>Pitomata</a:t>
            </a:r>
            <a:r>
              <a:rPr lang="en-NZ" sz="1800" dirty="0">
                <a:latin typeface="Calibri" panose="020F0502020204030204" pitchFamily="34" charset="0"/>
                <a:ea typeface="Calibri" panose="020F0502020204030204" pitchFamily="34" charset="0"/>
                <a:cs typeface="Times New Roman" panose="02020603050405020304" pitchFamily="18" charset="0"/>
              </a:rPr>
              <a:t> – expectations</a:t>
            </a:r>
          </a:p>
          <a:p>
            <a:pPr marL="285750" indent="-285750">
              <a:lnSpc>
                <a:spcPct val="115000"/>
              </a:lnSpc>
              <a:buFont typeface="Arial" panose="020B0604020202020204" pitchFamily="34" charset="0"/>
              <a:buChar char="•"/>
            </a:pPr>
            <a:r>
              <a:rPr lang="en-NZ" sz="1800" dirty="0">
                <a:latin typeface="Calibri" panose="020F0502020204030204" pitchFamily="34" charset="0"/>
                <a:ea typeface="Calibri" panose="020F0502020204030204" pitchFamily="34" charset="0"/>
                <a:cs typeface="Times New Roman" panose="02020603050405020304" pitchFamily="18" charset="0"/>
              </a:rPr>
              <a:t>Attendance</a:t>
            </a:r>
          </a:p>
          <a:p>
            <a:pPr marL="285750" indent="-285750">
              <a:lnSpc>
                <a:spcPct val="115000"/>
              </a:lnSpc>
              <a:buFont typeface="Arial" panose="020B0604020202020204" pitchFamily="34" charset="0"/>
              <a:buChar char="•"/>
            </a:pPr>
            <a:r>
              <a:rPr lang="en-NZ" sz="1800" dirty="0">
                <a:latin typeface="Calibri" panose="020F0502020204030204" pitchFamily="34" charset="0"/>
                <a:ea typeface="Calibri" panose="020F0502020204030204" pitchFamily="34" charset="0"/>
                <a:cs typeface="Times New Roman" panose="02020603050405020304" pitchFamily="18" charset="0"/>
              </a:rPr>
              <a:t>If you have concerns</a:t>
            </a:r>
          </a:p>
          <a:p>
            <a:pPr>
              <a:lnSpc>
                <a:spcPct val="115000"/>
              </a:lnSpc>
            </a:pPr>
            <a:endParaRPr lang="en-NZ" sz="18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endParaRPr lang="en-NZ" sz="18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endParaRPr lang="en-NZ" sz="18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endParaRPr lang="en-NZ"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endParaRPr lang="en-NZ" sz="1800" b="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 Placeholder 3">
            <a:extLst>
              <a:ext uri="{FF2B5EF4-FFF2-40B4-BE49-F238E27FC236}">
                <a16:creationId xmlns:a16="http://schemas.microsoft.com/office/drawing/2014/main" id="{4CC944AD-8721-7F45-A9CE-710B1A5B471E}"/>
              </a:ext>
            </a:extLst>
          </p:cNvPr>
          <p:cNvSpPr>
            <a:spLocks noGrp="1"/>
          </p:cNvSpPr>
          <p:nvPr>
            <p:ph type="body" sz="quarter" idx="10"/>
          </p:nvPr>
        </p:nvSpPr>
        <p:spPr/>
        <p:txBody>
          <a:bodyPr/>
          <a:lstStyle/>
          <a:p>
            <a:r>
              <a:rPr lang="en-US" dirty="0"/>
              <a:t>KAIAKO HĀPAI  - ASSOCIATE TEACHER ROLE</a:t>
            </a:r>
          </a:p>
        </p:txBody>
      </p:sp>
      <p:sp>
        <p:nvSpPr>
          <p:cNvPr id="2" name="Content Placeholder 2">
            <a:extLst>
              <a:ext uri="{FF2B5EF4-FFF2-40B4-BE49-F238E27FC236}">
                <a16:creationId xmlns:a16="http://schemas.microsoft.com/office/drawing/2014/main" id="{EBFDE4E1-10B4-834C-1B0E-3049CCDAE7B0}"/>
              </a:ext>
            </a:extLst>
          </p:cNvPr>
          <p:cNvSpPr txBox="1">
            <a:spLocks/>
          </p:cNvSpPr>
          <p:nvPr/>
        </p:nvSpPr>
        <p:spPr>
          <a:xfrm>
            <a:off x="4371861" y="2582864"/>
            <a:ext cx="4267316" cy="38004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rgbClr val="00427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p>
        </p:txBody>
      </p:sp>
      <p:pic>
        <p:nvPicPr>
          <p:cNvPr id="6" name="Content Placeholder 5" descr="Logo&#10;&#10;Description automatically generated">
            <a:extLst>
              <a:ext uri="{FF2B5EF4-FFF2-40B4-BE49-F238E27FC236}">
                <a16:creationId xmlns:a16="http://schemas.microsoft.com/office/drawing/2014/main" id="{FADFAC88-3836-CC2E-3273-237B85A256D5}"/>
              </a:ext>
            </a:extLst>
          </p:cNvPr>
          <p:cNvPicPr>
            <a:picLocks noChangeAspect="1"/>
          </p:cNvPicPr>
          <p:nvPr/>
        </p:nvPicPr>
        <p:blipFill>
          <a:blip r:embed="rId3"/>
          <a:stretch>
            <a:fillRect/>
          </a:stretch>
        </p:blipFill>
        <p:spPr>
          <a:xfrm>
            <a:off x="5862180" y="4624486"/>
            <a:ext cx="2011023" cy="1478479"/>
          </a:xfrm>
          <a:prstGeom prst="rect">
            <a:avLst/>
          </a:prstGeom>
        </p:spPr>
      </p:pic>
    </p:spTree>
    <p:extLst>
      <p:ext uri="{BB962C8B-B14F-4D97-AF65-F5344CB8AC3E}">
        <p14:creationId xmlns:p14="http://schemas.microsoft.com/office/powerpoint/2010/main" val="40356035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1">
            <a:extLst>
              <a:ext uri="{FF2B5EF4-FFF2-40B4-BE49-F238E27FC236}">
                <a16:creationId xmlns:a16="http://schemas.microsoft.com/office/drawing/2014/main" id="{8A7EA76A-2D37-3F79-695F-330EC9DA0E14}"/>
              </a:ext>
            </a:extLst>
          </p:cNvPr>
          <p:cNvGraphicFramePr>
            <a:graphicFrameLocks noGrp="1"/>
          </p:cNvGraphicFramePr>
          <p:nvPr>
            <p:ph sz="quarter" idx="12"/>
            <p:extLst>
              <p:ext uri="{D42A27DB-BD31-4B8C-83A1-F6EECF244321}">
                <p14:modId xmlns:p14="http://schemas.microsoft.com/office/powerpoint/2010/main" val="227164724"/>
              </p:ext>
            </p:extLst>
          </p:nvPr>
        </p:nvGraphicFramePr>
        <p:xfrm>
          <a:off x="577454" y="2408238"/>
          <a:ext cx="5264868" cy="3822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a:extLst>
              <a:ext uri="{FF2B5EF4-FFF2-40B4-BE49-F238E27FC236}">
                <a16:creationId xmlns:a16="http://schemas.microsoft.com/office/drawing/2014/main" id="{E89BDC56-ACC3-0A21-069D-3599734F1CF9}"/>
              </a:ext>
            </a:extLst>
          </p:cNvPr>
          <p:cNvSpPr>
            <a:spLocks noGrp="1"/>
          </p:cNvSpPr>
          <p:nvPr>
            <p:ph type="body" sz="quarter" idx="10"/>
          </p:nvPr>
        </p:nvSpPr>
        <p:spPr/>
        <p:txBody>
          <a:bodyPr/>
          <a:lstStyle/>
          <a:p>
            <a:r>
              <a:rPr lang="en-US" dirty="0"/>
              <a:t>Reflective Questions for you to consider…..</a:t>
            </a:r>
          </a:p>
        </p:txBody>
      </p:sp>
      <p:pic>
        <p:nvPicPr>
          <p:cNvPr id="5" name="Content Placeholder 5" descr="Logo&#10;&#10;Description automatically generated">
            <a:extLst>
              <a:ext uri="{FF2B5EF4-FFF2-40B4-BE49-F238E27FC236}">
                <a16:creationId xmlns:a16="http://schemas.microsoft.com/office/drawing/2014/main" id="{73770E52-3A77-E5EA-ACF6-73714718F881}"/>
              </a:ext>
            </a:extLst>
          </p:cNvPr>
          <p:cNvPicPr>
            <a:picLocks noGrp="1" noChangeAspect="1"/>
          </p:cNvPicPr>
          <p:nvPr>
            <p:ph sz="quarter" idx="15"/>
          </p:nvPr>
        </p:nvPicPr>
        <p:blipFill>
          <a:blip r:embed="rId7"/>
          <a:stretch>
            <a:fillRect/>
          </a:stretch>
        </p:blipFill>
        <p:spPr>
          <a:xfrm>
            <a:off x="6042025" y="3432026"/>
            <a:ext cx="2444750" cy="1797349"/>
          </a:xfrm>
          <a:prstGeom prst="rect">
            <a:avLst/>
          </a:prstGeom>
        </p:spPr>
      </p:pic>
    </p:spTree>
    <p:extLst>
      <p:ext uri="{BB962C8B-B14F-4D97-AF65-F5344CB8AC3E}">
        <p14:creationId xmlns:p14="http://schemas.microsoft.com/office/powerpoint/2010/main" val="3360823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DDC354A-679B-E1ED-F7A1-B4B3A6E8F3E4}"/>
              </a:ext>
            </a:extLst>
          </p:cNvPr>
          <p:cNvSpPr>
            <a:spLocks noGrp="1"/>
          </p:cNvSpPr>
          <p:nvPr>
            <p:ph sz="quarter" idx="12"/>
          </p:nvPr>
        </p:nvSpPr>
        <p:spPr/>
        <p:txBody>
          <a:bodyPr/>
          <a:lstStyle/>
          <a:p>
            <a:pPr marL="0" indent="0">
              <a:buNone/>
            </a:pPr>
            <a:br>
              <a:rPr lang="en-NZ" dirty="0">
                <a:effectLst/>
                <a:latin typeface="Arial" panose="020B0604020202020204" pitchFamily="34" charset="0"/>
              </a:rPr>
            </a:br>
            <a:endParaRPr lang="en-NZ" dirty="0">
              <a:effectLst/>
              <a:latin typeface="Arial" panose="020B0604020202020204" pitchFamily="34" charset="0"/>
            </a:endParaRPr>
          </a:p>
          <a:p>
            <a:r>
              <a:rPr lang="en-NZ" dirty="0">
                <a:effectLst/>
                <a:latin typeface="Arial" panose="020B0604020202020204" pitchFamily="34" charset="0"/>
              </a:rPr>
              <a:t>Mentoring is a process that aims to improve performance and focus on ‘here and now’ rather than on the distance future or past.</a:t>
            </a:r>
          </a:p>
          <a:p>
            <a:r>
              <a:rPr lang="en-NZ" dirty="0">
                <a:effectLst/>
                <a:latin typeface="Arial" panose="020B0604020202020204" pitchFamily="34" charset="0"/>
              </a:rPr>
              <a:t>Unlocking persons potential to maximis</a:t>
            </a:r>
            <a:r>
              <a:rPr lang="en-NZ" dirty="0"/>
              <a:t>e their professional and personal development. </a:t>
            </a:r>
            <a:endParaRPr lang="en-NZ" dirty="0">
              <a:effectLst/>
              <a:latin typeface="Arial" panose="020B0604020202020204" pitchFamily="34" charset="0"/>
            </a:endParaRPr>
          </a:p>
          <a:p>
            <a:pPr marL="0" indent="0">
              <a:buNone/>
            </a:pPr>
            <a:endParaRPr lang="en-US" dirty="0"/>
          </a:p>
        </p:txBody>
      </p:sp>
      <p:pic>
        <p:nvPicPr>
          <p:cNvPr id="5" name="Content Placeholder 4">
            <a:extLst>
              <a:ext uri="{FF2B5EF4-FFF2-40B4-BE49-F238E27FC236}">
                <a16:creationId xmlns:a16="http://schemas.microsoft.com/office/drawing/2014/main" id="{6F71394E-6E2A-4C43-F71D-D746C05D1B24}"/>
              </a:ext>
            </a:extLst>
          </p:cNvPr>
          <p:cNvPicPr>
            <a:picLocks noGrp="1" noChangeAspect="1"/>
          </p:cNvPicPr>
          <p:nvPr>
            <p:ph sz="quarter" idx="15"/>
          </p:nvPr>
        </p:nvPicPr>
        <p:blipFill>
          <a:blip r:embed="rId2"/>
          <a:stretch>
            <a:fillRect/>
          </a:stretch>
        </p:blipFill>
        <p:spPr>
          <a:xfrm>
            <a:off x="5237923" y="3767771"/>
            <a:ext cx="3328624" cy="2687170"/>
          </a:xfrm>
          <a:prstGeom prst="rect">
            <a:avLst/>
          </a:prstGeom>
        </p:spPr>
      </p:pic>
      <p:sp>
        <p:nvSpPr>
          <p:cNvPr id="4" name="Text Placeholder 3">
            <a:extLst>
              <a:ext uri="{FF2B5EF4-FFF2-40B4-BE49-F238E27FC236}">
                <a16:creationId xmlns:a16="http://schemas.microsoft.com/office/drawing/2014/main" id="{B26499EC-1FCE-8208-E238-0630822805EB}"/>
              </a:ext>
            </a:extLst>
          </p:cNvPr>
          <p:cNvSpPr>
            <a:spLocks noGrp="1"/>
          </p:cNvSpPr>
          <p:nvPr>
            <p:ph type="body" sz="quarter" idx="10"/>
          </p:nvPr>
        </p:nvSpPr>
        <p:spPr/>
        <p:txBody>
          <a:bodyPr/>
          <a:lstStyle/>
          <a:p>
            <a:r>
              <a:rPr lang="en-US" dirty="0"/>
              <a:t>Origins of ‘Mentor’ </a:t>
            </a:r>
          </a:p>
        </p:txBody>
      </p:sp>
    </p:spTree>
    <p:extLst>
      <p:ext uri="{BB962C8B-B14F-4D97-AF65-F5344CB8AC3E}">
        <p14:creationId xmlns:p14="http://schemas.microsoft.com/office/powerpoint/2010/main" val="37648436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FA60540-5BE8-F5C1-FD26-70218348E633}"/>
              </a:ext>
            </a:extLst>
          </p:cNvPr>
          <p:cNvSpPr>
            <a:spLocks noGrp="1"/>
          </p:cNvSpPr>
          <p:nvPr>
            <p:ph sz="quarter" idx="12"/>
          </p:nvPr>
        </p:nvSpPr>
        <p:spPr/>
        <p:txBody>
          <a:bodyPr/>
          <a:lstStyle/>
          <a:p>
            <a:r>
              <a:rPr lang="en-US" dirty="0"/>
              <a:t>Mentoring is </a:t>
            </a:r>
            <a:r>
              <a:rPr lang="en-US" b="1" dirty="0"/>
              <a:t>different</a:t>
            </a:r>
            <a:r>
              <a:rPr lang="en-US" dirty="0"/>
              <a:t> to coaching, supervising and counselling. </a:t>
            </a:r>
          </a:p>
          <a:p>
            <a:r>
              <a:rPr lang="en-US" dirty="0"/>
              <a:t>Similar to teaching, effective mentoring is starts with the development of a </a:t>
            </a:r>
            <a:r>
              <a:rPr lang="en-US" b="1" u="sng" dirty="0"/>
              <a:t>positive relationship</a:t>
            </a:r>
            <a:r>
              <a:rPr lang="en-US" dirty="0"/>
              <a:t>.</a:t>
            </a:r>
          </a:p>
          <a:p>
            <a:r>
              <a:rPr lang="en-US" dirty="0"/>
              <a:t>It involves a shared journey of collaboration and communication </a:t>
            </a:r>
          </a:p>
        </p:txBody>
      </p:sp>
      <p:sp>
        <p:nvSpPr>
          <p:cNvPr id="3" name="Content Placeholder 2">
            <a:extLst>
              <a:ext uri="{FF2B5EF4-FFF2-40B4-BE49-F238E27FC236}">
                <a16:creationId xmlns:a16="http://schemas.microsoft.com/office/drawing/2014/main" id="{79F0D031-4A3A-6727-0C3F-DDF80087D5FE}"/>
              </a:ext>
            </a:extLst>
          </p:cNvPr>
          <p:cNvSpPr>
            <a:spLocks noGrp="1"/>
          </p:cNvSpPr>
          <p:nvPr>
            <p:ph sz="quarter" idx="15"/>
          </p:nvPr>
        </p:nvSpPr>
        <p:spPr/>
        <p:txBody>
          <a:bodyPr/>
          <a:lstStyle/>
          <a:p>
            <a:r>
              <a:rPr lang="en-NZ" b="1" u="sng" dirty="0"/>
              <a:t>KEY ATTRIBUTES</a:t>
            </a:r>
          </a:p>
          <a:p>
            <a:r>
              <a:rPr lang="en-NZ" dirty="0"/>
              <a:t>Trust </a:t>
            </a:r>
          </a:p>
          <a:p>
            <a:r>
              <a:rPr lang="en-NZ" dirty="0"/>
              <a:t>Guidance </a:t>
            </a:r>
          </a:p>
          <a:p>
            <a:r>
              <a:rPr lang="en-NZ" dirty="0"/>
              <a:t>Empathy/Empathic </a:t>
            </a:r>
          </a:p>
          <a:p>
            <a:r>
              <a:rPr lang="en-NZ" dirty="0"/>
              <a:t>listening </a:t>
            </a:r>
          </a:p>
          <a:p>
            <a:r>
              <a:rPr lang="en-NZ" dirty="0"/>
              <a:t>Relationship </a:t>
            </a:r>
          </a:p>
          <a:p>
            <a:r>
              <a:rPr lang="en-NZ" dirty="0"/>
              <a:t>Goal-oriented </a:t>
            </a:r>
          </a:p>
          <a:p>
            <a:r>
              <a:rPr lang="en-NZ" dirty="0"/>
              <a:t>Meaningful feedback </a:t>
            </a:r>
          </a:p>
          <a:p>
            <a:r>
              <a:rPr lang="en-NZ" dirty="0"/>
              <a:t>Time investment </a:t>
            </a:r>
          </a:p>
          <a:p>
            <a:r>
              <a:rPr lang="en-NZ" dirty="0"/>
              <a:t>Clear boundaries </a:t>
            </a:r>
          </a:p>
          <a:p>
            <a:r>
              <a:rPr lang="en-NZ" dirty="0"/>
              <a:t>Interpersonal qualities</a:t>
            </a:r>
            <a:endParaRPr lang="en-US" dirty="0"/>
          </a:p>
          <a:p>
            <a:endParaRPr lang="en-US" dirty="0"/>
          </a:p>
        </p:txBody>
      </p:sp>
      <p:sp>
        <p:nvSpPr>
          <p:cNvPr id="4" name="Text Placeholder 3">
            <a:extLst>
              <a:ext uri="{FF2B5EF4-FFF2-40B4-BE49-F238E27FC236}">
                <a16:creationId xmlns:a16="http://schemas.microsoft.com/office/drawing/2014/main" id="{D49B63D9-BE0D-1BF7-28B3-5F267167E904}"/>
              </a:ext>
            </a:extLst>
          </p:cNvPr>
          <p:cNvSpPr>
            <a:spLocks noGrp="1"/>
          </p:cNvSpPr>
          <p:nvPr>
            <p:ph type="body" sz="quarter" idx="10"/>
          </p:nvPr>
        </p:nvSpPr>
        <p:spPr/>
        <p:txBody>
          <a:bodyPr/>
          <a:lstStyle/>
          <a:p>
            <a:r>
              <a:rPr lang="en-US" dirty="0"/>
              <a:t>The role of mentoring </a:t>
            </a:r>
          </a:p>
        </p:txBody>
      </p:sp>
    </p:spTree>
    <p:extLst>
      <p:ext uri="{BB962C8B-B14F-4D97-AF65-F5344CB8AC3E}">
        <p14:creationId xmlns:p14="http://schemas.microsoft.com/office/powerpoint/2010/main" val="11997676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0991641-62F7-E4EA-90DE-6E5A2B329F39}"/>
              </a:ext>
            </a:extLst>
          </p:cNvPr>
          <p:cNvSpPr>
            <a:spLocks noGrp="1"/>
          </p:cNvSpPr>
          <p:nvPr>
            <p:ph sz="quarter" idx="12"/>
          </p:nvPr>
        </p:nvSpPr>
        <p:spPr>
          <a:xfrm>
            <a:off x="577453" y="2408238"/>
            <a:ext cx="7592511" cy="3822700"/>
          </a:xfrm>
        </p:spPr>
        <p:txBody>
          <a:bodyPr/>
          <a:lstStyle/>
          <a:p>
            <a:r>
              <a:rPr lang="en-NZ" dirty="0"/>
              <a:t>Supports and encourages ongoing inquiry into your own teaching practice and other aspects of your professional work </a:t>
            </a:r>
          </a:p>
          <a:p>
            <a:r>
              <a:rPr lang="en-NZ" dirty="0"/>
              <a:t>Develops skills and understanding of the job role </a:t>
            </a:r>
          </a:p>
          <a:p>
            <a:r>
              <a:rPr lang="en-NZ" dirty="0"/>
              <a:t>Empowers you to feel confident and competent in your personal and professional life </a:t>
            </a:r>
          </a:p>
          <a:p>
            <a:r>
              <a:rPr lang="en-NZ" dirty="0"/>
              <a:t>Enhances your skills and qualities as a teacher which in turn influence positive student learning experiences and outcomes </a:t>
            </a:r>
          </a:p>
          <a:p>
            <a:r>
              <a:rPr lang="en-NZ" dirty="0"/>
              <a:t>Encourages you to be critically reflective </a:t>
            </a:r>
          </a:p>
          <a:p>
            <a:r>
              <a:rPr lang="en-NZ" dirty="0"/>
              <a:t>Provides a space for the sharing of experience and expertise. </a:t>
            </a:r>
          </a:p>
          <a:p>
            <a:pPr marL="0" indent="0">
              <a:buNone/>
            </a:pPr>
            <a:endParaRPr lang="en-NZ" i="1" dirty="0"/>
          </a:p>
          <a:p>
            <a:pPr marL="0" indent="0">
              <a:buNone/>
            </a:pPr>
            <a:r>
              <a:rPr lang="en-NZ" i="1" dirty="0"/>
              <a:t>(Adapted from </a:t>
            </a:r>
            <a:r>
              <a:rPr lang="en-NZ" i="1" dirty="0" err="1"/>
              <a:t>Ako</a:t>
            </a:r>
            <a:r>
              <a:rPr lang="en-NZ" i="1" dirty="0"/>
              <a:t> </a:t>
            </a:r>
            <a:r>
              <a:rPr lang="en-NZ" i="1" dirty="0" err="1"/>
              <a:t>Aoteroa</a:t>
            </a:r>
            <a:r>
              <a:rPr lang="en-NZ" i="1" dirty="0"/>
              <a:t> Mentoring in Education)</a:t>
            </a:r>
            <a:endParaRPr lang="en-US" i="1" dirty="0"/>
          </a:p>
        </p:txBody>
      </p:sp>
      <p:sp>
        <p:nvSpPr>
          <p:cNvPr id="4" name="Text Placeholder 3">
            <a:extLst>
              <a:ext uri="{FF2B5EF4-FFF2-40B4-BE49-F238E27FC236}">
                <a16:creationId xmlns:a16="http://schemas.microsoft.com/office/drawing/2014/main" id="{905495DE-F10C-2D6D-E68F-837A63A7AA96}"/>
              </a:ext>
            </a:extLst>
          </p:cNvPr>
          <p:cNvSpPr>
            <a:spLocks noGrp="1"/>
          </p:cNvSpPr>
          <p:nvPr>
            <p:ph type="body" sz="quarter" idx="10"/>
          </p:nvPr>
        </p:nvSpPr>
        <p:spPr/>
        <p:txBody>
          <a:bodyPr/>
          <a:lstStyle/>
          <a:p>
            <a:r>
              <a:rPr lang="en-US" dirty="0"/>
              <a:t>How does being a </a:t>
            </a:r>
            <a:r>
              <a:rPr lang="en-US" dirty="0" err="1"/>
              <a:t>kaiako</a:t>
            </a:r>
            <a:r>
              <a:rPr lang="en-US" dirty="0"/>
              <a:t> </a:t>
            </a:r>
            <a:r>
              <a:rPr lang="en-US" dirty="0" err="1"/>
              <a:t>hāpai</a:t>
            </a:r>
            <a:r>
              <a:rPr lang="en-US" dirty="0"/>
              <a:t> benefit your own practice?</a:t>
            </a:r>
          </a:p>
        </p:txBody>
      </p:sp>
    </p:spTree>
    <p:extLst>
      <p:ext uri="{BB962C8B-B14F-4D97-AF65-F5344CB8AC3E}">
        <p14:creationId xmlns:p14="http://schemas.microsoft.com/office/powerpoint/2010/main" val="26533692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Logo&#10;&#10;Description automatically generated">
            <a:extLst>
              <a:ext uri="{FF2B5EF4-FFF2-40B4-BE49-F238E27FC236}">
                <a16:creationId xmlns:a16="http://schemas.microsoft.com/office/drawing/2014/main" id="{957F801E-9AFC-D348-BCAD-DEC5427A4448}"/>
              </a:ext>
            </a:extLst>
          </p:cNvPr>
          <p:cNvPicPr>
            <a:picLocks noGrp="1" noChangeAspect="1"/>
          </p:cNvPicPr>
          <p:nvPr>
            <p:ph sz="quarter" idx="12"/>
          </p:nvPr>
        </p:nvPicPr>
        <p:blipFill>
          <a:blip r:embed="rId3"/>
          <a:stretch>
            <a:fillRect/>
          </a:stretch>
        </p:blipFill>
        <p:spPr>
          <a:xfrm>
            <a:off x="4109421" y="2582864"/>
            <a:ext cx="4155469" cy="3055049"/>
          </a:xfrm>
        </p:spPr>
      </p:pic>
      <p:sp>
        <p:nvSpPr>
          <p:cNvPr id="3" name="Content Placeholder 2">
            <a:extLst>
              <a:ext uri="{FF2B5EF4-FFF2-40B4-BE49-F238E27FC236}">
                <a16:creationId xmlns:a16="http://schemas.microsoft.com/office/drawing/2014/main" id="{DEFDCAE4-D5F1-474F-A3BE-4BDC42B73DC9}"/>
              </a:ext>
            </a:extLst>
          </p:cNvPr>
          <p:cNvSpPr>
            <a:spLocks noGrp="1"/>
          </p:cNvSpPr>
          <p:nvPr>
            <p:ph sz="quarter" idx="15"/>
          </p:nvPr>
        </p:nvSpPr>
        <p:spPr>
          <a:xfrm>
            <a:off x="846597" y="2474532"/>
            <a:ext cx="3262824" cy="3800475"/>
          </a:xfrm>
        </p:spPr>
        <p:txBody>
          <a:bodyPr/>
          <a:lstStyle/>
          <a:p>
            <a:pPr>
              <a:lnSpc>
                <a:spcPct val="115000"/>
              </a:lnSpc>
            </a:pPr>
            <a:r>
              <a:rPr lang="en-NZ" sz="1800" b="0" dirty="0">
                <a:effectLst/>
                <a:latin typeface="Chalkboard" panose="03050602040202020205" pitchFamily="66" charset="77"/>
                <a:ea typeface="Calibri" panose="020F0502020204030204" pitchFamily="34" charset="0"/>
                <a:cs typeface="Times New Roman" panose="02020603050405020304" pitchFamily="18" charset="0"/>
              </a:rPr>
              <a:t>Tuia ki runga</a:t>
            </a:r>
          </a:p>
          <a:p>
            <a:pPr>
              <a:lnSpc>
                <a:spcPct val="115000"/>
              </a:lnSpc>
            </a:pPr>
            <a:r>
              <a:rPr lang="en-NZ" sz="1800" dirty="0">
                <a:latin typeface="Chalkboard" panose="03050602040202020205" pitchFamily="66" charset="77"/>
                <a:ea typeface="Calibri" panose="020F0502020204030204" pitchFamily="34" charset="0"/>
                <a:cs typeface="Times New Roman" panose="02020603050405020304" pitchFamily="18" charset="0"/>
              </a:rPr>
              <a:t>Tuia ki raro</a:t>
            </a:r>
          </a:p>
          <a:p>
            <a:pPr>
              <a:lnSpc>
                <a:spcPct val="115000"/>
              </a:lnSpc>
            </a:pPr>
            <a:r>
              <a:rPr lang="en-NZ" sz="1800" b="0" dirty="0">
                <a:effectLst/>
                <a:latin typeface="Chalkboard" panose="03050602040202020205" pitchFamily="66" charset="77"/>
                <a:ea typeface="Calibri" panose="020F0502020204030204" pitchFamily="34" charset="0"/>
                <a:cs typeface="Times New Roman" panose="02020603050405020304" pitchFamily="18" charset="0"/>
              </a:rPr>
              <a:t>Tuia ki roto</a:t>
            </a:r>
          </a:p>
          <a:p>
            <a:pPr>
              <a:lnSpc>
                <a:spcPct val="115000"/>
              </a:lnSpc>
            </a:pPr>
            <a:r>
              <a:rPr lang="en-NZ" sz="1800" dirty="0">
                <a:latin typeface="Chalkboard" panose="03050602040202020205" pitchFamily="66" charset="77"/>
                <a:ea typeface="Calibri" panose="020F0502020204030204" pitchFamily="34" charset="0"/>
                <a:cs typeface="Times New Roman" panose="02020603050405020304" pitchFamily="18" charset="0"/>
              </a:rPr>
              <a:t>Tuia ki waho</a:t>
            </a:r>
          </a:p>
          <a:p>
            <a:pPr>
              <a:lnSpc>
                <a:spcPct val="115000"/>
              </a:lnSpc>
            </a:pPr>
            <a:r>
              <a:rPr lang="en-NZ" sz="1800" b="0" dirty="0">
                <a:effectLst/>
                <a:latin typeface="Chalkboard" panose="03050602040202020205" pitchFamily="66" charset="77"/>
                <a:ea typeface="Calibri" panose="020F0502020204030204" pitchFamily="34" charset="0"/>
                <a:cs typeface="Times New Roman" panose="02020603050405020304" pitchFamily="18" charset="0"/>
              </a:rPr>
              <a:t>Tuia te here tangata</a:t>
            </a:r>
          </a:p>
          <a:p>
            <a:pPr>
              <a:lnSpc>
                <a:spcPct val="115000"/>
              </a:lnSpc>
            </a:pPr>
            <a:r>
              <a:rPr lang="en-NZ" sz="1800" dirty="0">
                <a:latin typeface="Chalkboard" panose="03050602040202020205" pitchFamily="66" charset="77"/>
                <a:ea typeface="Calibri" panose="020F0502020204030204" pitchFamily="34" charset="0"/>
                <a:cs typeface="Times New Roman" panose="02020603050405020304" pitchFamily="18" charset="0"/>
              </a:rPr>
              <a:t>Tūturu o whiti</a:t>
            </a:r>
          </a:p>
          <a:p>
            <a:pPr>
              <a:lnSpc>
                <a:spcPct val="115000"/>
              </a:lnSpc>
            </a:pPr>
            <a:r>
              <a:rPr lang="en-NZ" sz="1800" b="0" dirty="0">
                <a:effectLst/>
                <a:latin typeface="Chalkboard" panose="03050602040202020205" pitchFamily="66" charset="77"/>
                <a:ea typeface="Calibri" panose="020F0502020204030204" pitchFamily="34" charset="0"/>
                <a:cs typeface="Times New Roman" panose="02020603050405020304" pitchFamily="18" charset="0"/>
              </a:rPr>
              <a:t>Whakamaua kia tina</a:t>
            </a:r>
          </a:p>
          <a:p>
            <a:pPr>
              <a:lnSpc>
                <a:spcPct val="115000"/>
              </a:lnSpc>
            </a:pPr>
            <a:r>
              <a:rPr lang="en-NZ" sz="1800" dirty="0">
                <a:latin typeface="Chalkboard" panose="03050602040202020205" pitchFamily="66" charset="77"/>
                <a:ea typeface="Calibri" panose="020F0502020204030204" pitchFamily="34" charset="0"/>
                <a:cs typeface="Times New Roman" panose="02020603050405020304" pitchFamily="18" charset="0"/>
              </a:rPr>
              <a:t>Tina! Haumi e, hui e, TĀIKI E!</a:t>
            </a:r>
            <a:endParaRPr lang="en-NZ" sz="1800" b="0" dirty="0">
              <a:effectLst/>
              <a:latin typeface="Chalkboard" panose="03050602040202020205" pitchFamily="66" charset="77"/>
              <a:ea typeface="Calibri" panose="020F0502020204030204" pitchFamily="34" charset="0"/>
              <a:cs typeface="Times New Roman" panose="02020603050405020304" pitchFamily="18" charset="0"/>
            </a:endParaRPr>
          </a:p>
        </p:txBody>
      </p:sp>
      <p:sp>
        <p:nvSpPr>
          <p:cNvPr id="4" name="Text Placeholder 3">
            <a:extLst>
              <a:ext uri="{FF2B5EF4-FFF2-40B4-BE49-F238E27FC236}">
                <a16:creationId xmlns:a16="http://schemas.microsoft.com/office/drawing/2014/main" id="{4CC944AD-8721-7F45-A9CE-710B1A5B471E}"/>
              </a:ext>
            </a:extLst>
          </p:cNvPr>
          <p:cNvSpPr>
            <a:spLocks noGrp="1"/>
          </p:cNvSpPr>
          <p:nvPr>
            <p:ph type="body" sz="quarter" idx="10"/>
          </p:nvPr>
        </p:nvSpPr>
        <p:spPr/>
        <p:txBody>
          <a:bodyPr/>
          <a:lstStyle/>
          <a:p>
            <a:r>
              <a:rPr lang="en-US" dirty="0"/>
              <a:t>OPENING KARAKIA</a:t>
            </a:r>
          </a:p>
        </p:txBody>
      </p:sp>
      <p:sp>
        <p:nvSpPr>
          <p:cNvPr id="2" name="Content Placeholder 2">
            <a:extLst>
              <a:ext uri="{FF2B5EF4-FFF2-40B4-BE49-F238E27FC236}">
                <a16:creationId xmlns:a16="http://schemas.microsoft.com/office/drawing/2014/main" id="{EBFDE4E1-10B4-834C-1B0E-3049CCDAE7B0}"/>
              </a:ext>
            </a:extLst>
          </p:cNvPr>
          <p:cNvSpPr txBox="1">
            <a:spLocks/>
          </p:cNvSpPr>
          <p:nvPr/>
        </p:nvSpPr>
        <p:spPr>
          <a:xfrm>
            <a:off x="4371861" y="2582864"/>
            <a:ext cx="4267316" cy="38004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rgbClr val="00427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p>
        </p:txBody>
      </p:sp>
    </p:spTree>
    <p:extLst>
      <p:ext uri="{BB962C8B-B14F-4D97-AF65-F5344CB8AC3E}">
        <p14:creationId xmlns:p14="http://schemas.microsoft.com/office/powerpoint/2010/main" val="42768704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21720E6-678F-2C83-937F-1C9F0162DFF2}"/>
              </a:ext>
            </a:extLst>
          </p:cNvPr>
          <p:cNvSpPr>
            <a:spLocks noGrp="1"/>
          </p:cNvSpPr>
          <p:nvPr>
            <p:ph sz="quarter" idx="12"/>
          </p:nvPr>
        </p:nvSpPr>
        <p:spPr>
          <a:xfrm>
            <a:off x="577453" y="2408238"/>
            <a:ext cx="7909407" cy="3822700"/>
          </a:xfrm>
        </p:spPr>
        <p:txBody>
          <a:bodyPr/>
          <a:lstStyle/>
          <a:p>
            <a:pPr marL="0" indent="0">
              <a:buNone/>
            </a:pPr>
            <a:endParaRPr lang="en-NZ" dirty="0">
              <a:effectLst/>
              <a:latin typeface="Arial" panose="020B0604020202020204" pitchFamily="34" charset="0"/>
            </a:endParaRPr>
          </a:p>
          <a:p>
            <a:pPr marL="0" indent="0">
              <a:buNone/>
            </a:pPr>
            <a:r>
              <a:rPr lang="en-NZ" dirty="0">
                <a:effectLst/>
                <a:latin typeface="Arial" panose="020B0604020202020204" pitchFamily="34" charset="0"/>
              </a:rPr>
              <a:t>Besides advising, encouraging, and inspiring, the mentor’s most important role is to foster the mentee’s reflection (on their thoughts and actions). Reflection is an essential process for continual growth as a person and as a professional. </a:t>
            </a:r>
          </a:p>
          <a:p>
            <a:r>
              <a:rPr lang="en-NZ" dirty="0" err="1">
                <a:effectLst/>
                <a:latin typeface="Arial" panose="020B0604020202020204" pitchFamily="34" charset="0"/>
              </a:rPr>
              <a:t>Crasborn</a:t>
            </a:r>
            <a:r>
              <a:rPr lang="en-NZ" dirty="0">
                <a:effectLst/>
                <a:latin typeface="Arial" panose="020B0604020202020204" pitchFamily="34" charset="0"/>
              </a:rPr>
              <a:t>, </a:t>
            </a:r>
            <a:r>
              <a:rPr lang="en-NZ" dirty="0" err="1">
                <a:effectLst/>
                <a:latin typeface="Arial" panose="020B0604020202020204" pitchFamily="34" charset="0"/>
              </a:rPr>
              <a:t>Hennissen</a:t>
            </a:r>
            <a:r>
              <a:rPr lang="en-NZ" dirty="0">
                <a:effectLst/>
                <a:latin typeface="Arial" panose="020B0604020202020204" pitchFamily="34" charset="0"/>
              </a:rPr>
              <a:t>, Brouwer, Korthagen &amp; Bergen (2008). </a:t>
            </a:r>
          </a:p>
          <a:p>
            <a:pPr marL="0" indent="0">
              <a:buNone/>
            </a:pPr>
            <a:endParaRPr lang="en-US" dirty="0"/>
          </a:p>
          <a:p>
            <a:pPr marL="0" indent="0">
              <a:buNone/>
            </a:pPr>
            <a:r>
              <a:rPr lang="en-NZ" sz="1800" dirty="0">
                <a:solidFill>
                  <a:srgbClr val="1155CC"/>
                </a:solidFill>
                <a:effectLst/>
                <a:latin typeface="Calibri" panose="020F0502020204030204" pitchFamily="34" charset="0"/>
                <a:ea typeface="Calibri" panose="020F0502020204030204" pitchFamily="34" charset="0"/>
                <a:hlinkClick r:id="rId2"/>
              </a:rPr>
              <a:t>https://sites.google.com/view/arshaignatius/1a/learning-focused-culture?authuser=0</a:t>
            </a:r>
            <a:endParaRPr lang="en-NZ" sz="1800" dirty="0">
              <a:solidFill>
                <a:srgbClr val="1155CC"/>
              </a:solidFill>
              <a:effectLst/>
              <a:latin typeface="Calibri" panose="020F0502020204030204" pitchFamily="34" charset="0"/>
              <a:ea typeface="Calibri" panose="020F0502020204030204" pitchFamily="34" charset="0"/>
            </a:endParaRPr>
          </a:p>
          <a:p>
            <a:pPr marL="0" indent="0">
              <a:buNone/>
            </a:pPr>
            <a:endParaRPr lang="en-US" dirty="0"/>
          </a:p>
          <a:p>
            <a:pPr marL="0" indent="0">
              <a:buNone/>
            </a:pPr>
            <a:r>
              <a:rPr lang="en-US" dirty="0"/>
              <a:t>Kaiako </a:t>
            </a:r>
            <a:r>
              <a:rPr lang="en-US" dirty="0" err="1"/>
              <a:t>pitomata</a:t>
            </a:r>
            <a:r>
              <a:rPr lang="en-US" dirty="0"/>
              <a:t> are asked to critically reflect on their practice each day focusing on their professional goals which align with the Teaching Standards. </a:t>
            </a:r>
          </a:p>
        </p:txBody>
      </p:sp>
      <p:sp>
        <p:nvSpPr>
          <p:cNvPr id="4" name="Text Placeholder 3">
            <a:extLst>
              <a:ext uri="{FF2B5EF4-FFF2-40B4-BE49-F238E27FC236}">
                <a16:creationId xmlns:a16="http://schemas.microsoft.com/office/drawing/2014/main" id="{AF41B7C6-0BC8-993D-AE54-FDBB87652259}"/>
              </a:ext>
            </a:extLst>
          </p:cNvPr>
          <p:cNvSpPr>
            <a:spLocks noGrp="1"/>
          </p:cNvSpPr>
          <p:nvPr>
            <p:ph type="body" sz="quarter" idx="10"/>
          </p:nvPr>
        </p:nvSpPr>
        <p:spPr/>
        <p:txBody>
          <a:bodyPr/>
          <a:lstStyle/>
          <a:p>
            <a:r>
              <a:rPr lang="en-US" dirty="0"/>
              <a:t>FOSTERS REFLECTION – REFLECTIVE PRACTICE</a:t>
            </a:r>
          </a:p>
        </p:txBody>
      </p:sp>
      <p:pic>
        <p:nvPicPr>
          <p:cNvPr id="10" name="Picture 9" descr="Magnifying glass">
            <a:extLst>
              <a:ext uri="{FF2B5EF4-FFF2-40B4-BE49-F238E27FC236}">
                <a16:creationId xmlns:a16="http://schemas.microsoft.com/office/drawing/2014/main" id="{59010789-3719-2833-4AF6-352ECD9207E7}"/>
              </a:ext>
            </a:extLst>
          </p:cNvPr>
          <p:cNvPicPr>
            <a:picLocks noChangeAspect="1"/>
          </p:cNvPicPr>
          <p:nvPr/>
        </p:nvPicPr>
        <p:blipFill>
          <a:blip r:embed="rId3"/>
          <a:stretch>
            <a:fillRect/>
          </a:stretch>
        </p:blipFill>
        <p:spPr>
          <a:xfrm>
            <a:off x="6902605" y="3540511"/>
            <a:ext cx="1663942" cy="1663942"/>
          </a:xfrm>
          <a:prstGeom prst="rect">
            <a:avLst/>
          </a:prstGeom>
        </p:spPr>
      </p:pic>
    </p:spTree>
    <p:extLst>
      <p:ext uri="{BB962C8B-B14F-4D97-AF65-F5344CB8AC3E}">
        <p14:creationId xmlns:p14="http://schemas.microsoft.com/office/powerpoint/2010/main" val="4222493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2A2617-CAD2-217F-0C01-AE587B4E4CFC}"/>
              </a:ext>
            </a:extLst>
          </p:cNvPr>
          <p:cNvSpPr>
            <a:spLocks noGrp="1"/>
          </p:cNvSpPr>
          <p:nvPr>
            <p:ph sz="quarter" idx="12"/>
          </p:nvPr>
        </p:nvSpPr>
        <p:spPr>
          <a:xfrm>
            <a:off x="577454" y="2408238"/>
            <a:ext cx="7909408" cy="3822700"/>
          </a:xfrm>
        </p:spPr>
        <p:txBody>
          <a:bodyPr/>
          <a:lstStyle/>
          <a:p>
            <a:pPr marL="0" indent="0">
              <a:buNone/>
            </a:pPr>
            <a:r>
              <a:rPr lang="en-US" dirty="0"/>
              <a:t>Successful mentoring focuses on three elements: </a:t>
            </a:r>
            <a:br>
              <a:rPr lang="en-NZ" dirty="0">
                <a:effectLst/>
                <a:latin typeface="Arial" panose="020B0604020202020204" pitchFamily="34" charset="0"/>
              </a:rPr>
            </a:br>
            <a:endParaRPr lang="en-NZ" dirty="0">
              <a:effectLst/>
              <a:latin typeface="Arial" panose="020B0604020202020204" pitchFamily="34" charset="0"/>
            </a:endParaRPr>
          </a:p>
          <a:p>
            <a:r>
              <a:rPr lang="en-NZ" dirty="0">
                <a:solidFill>
                  <a:srgbClr val="FF0000"/>
                </a:solidFill>
                <a:effectLst/>
                <a:latin typeface="Arial" panose="020B0604020202020204" pitchFamily="34" charset="0"/>
              </a:rPr>
              <a:t>Heart</a:t>
            </a:r>
            <a:r>
              <a:rPr lang="en-NZ" dirty="0">
                <a:effectLst/>
                <a:latin typeface="Arial" panose="020B0604020202020204" pitchFamily="34" charset="0"/>
              </a:rPr>
              <a:t> – personal relationships, passion for learning and learners </a:t>
            </a:r>
          </a:p>
          <a:p>
            <a:r>
              <a:rPr lang="en-NZ" dirty="0">
                <a:solidFill>
                  <a:srgbClr val="FF0000"/>
                </a:solidFill>
                <a:effectLst/>
                <a:latin typeface="Arial" panose="020B0604020202020204" pitchFamily="34" charset="0"/>
              </a:rPr>
              <a:t>Head</a:t>
            </a:r>
            <a:r>
              <a:rPr lang="en-NZ" dirty="0">
                <a:effectLst/>
                <a:latin typeface="Arial" panose="020B0604020202020204" pitchFamily="34" charset="0"/>
              </a:rPr>
              <a:t> – educational processes, deepening knowledge </a:t>
            </a:r>
          </a:p>
          <a:p>
            <a:r>
              <a:rPr lang="en-NZ" dirty="0">
                <a:solidFill>
                  <a:srgbClr val="FF0000"/>
                </a:solidFill>
                <a:effectLst/>
                <a:latin typeface="Arial" panose="020B0604020202020204" pitchFamily="34" charset="0"/>
              </a:rPr>
              <a:t>Hand</a:t>
            </a:r>
            <a:r>
              <a:rPr lang="en-NZ" dirty="0">
                <a:effectLst/>
                <a:latin typeface="Arial" panose="020B0604020202020204" pitchFamily="34" charset="0"/>
              </a:rPr>
              <a:t> – reform – practical implementation at personal, team, organisational levels </a:t>
            </a:r>
          </a:p>
          <a:p>
            <a:pPr marL="0" indent="0">
              <a:buNone/>
            </a:pPr>
            <a:endParaRPr lang="en-US" dirty="0"/>
          </a:p>
        </p:txBody>
      </p:sp>
      <p:sp>
        <p:nvSpPr>
          <p:cNvPr id="4" name="Text Placeholder 3">
            <a:extLst>
              <a:ext uri="{FF2B5EF4-FFF2-40B4-BE49-F238E27FC236}">
                <a16:creationId xmlns:a16="http://schemas.microsoft.com/office/drawing/2014/main" id="{6B2CA2A8-6573-BA45-EC3B-DC3F233B9957}"/>
              </a:ext>
            </a:extLst>
          </p:cNvPr>
          <p:cNvSpPr>
            <a:spLocks noGrp="1"/>
          </p:cNvSpPr>
          <p:nvPr>
            <p:ph type="body" sz="quarter" idx="10"/>
          </p:nvPr>
        </p:nvSpPr>
        <p:spPr/>
        <p:txBody>
          <a:bodyPr/>
          <a:lstStyle/>
          <a:p>
            <a:r>
              <a:rPr lang="en-US" dirty="0"/>
              <a:t>Triple H approach </a:t>
            </a:r>
          </a:p>
          <a:p>
            <a:endParaRPr lang="en-US" dirty="0"/>
          </a:p>
        </p:txBody>
      </p:sp>
      <p:pic>
        <p:nvPicPr>
          <p:cNvPr id="8" name="Content Placeholder 7">
            <a:extLst>
              <a:ext uri="{FF2B5EF4-FFF2-40B4-BE49-F238E27FC236}">
                <a16:creationId xmlns:a16="http://schemas.microsoft.com/office/drawing/2014/main" id="{CD4515ED-F7F9-ED29-8072-AF64F7252640}"/>
              </a:ext>
            </a:extLst>
          </p:cNvPr>
          <p:cNvPicPr>
            <a:picLocks noGrp="1" noChangeAspect="1"/>
          </p:cNvPicPr>
          <p:nvPr>
            <p:ph sz="quarter" idx="15"/>
          </p:nvPr>
        </p:nvPicPr>
        <p:blipFill>
          <a:blip r:embed="rId3"/>
          <a:stretch>
            <a:fillRect/>
          </a:stretch>
        </p:blipFill>
        <p:spPr>
          <a:xfrm>
            <a:off x="5993753" y="4174738"/>
            <a:ext cx="2493109" cy="1858072"/>
          </a:xfrm>
          <a:prstGeom prst="rect">
            <a:avLst/>
          </a:prstGeom>
        </p:spPr>
      </p:pic>
    </p:spTree>
    <p:extLst>
      <p:ext uri="{BB962C8B-B14F-4D97-AF65-F5344CB8AC3E}">
        <p14:creationId xmlns:p14="http://schemas.microsoft.com/office/powerpoint/2010/main" val="30761209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C80795D-3ACA-7746-B55E-A92827353330}"/>
              </a:ext>
            </a:extLst>
          </p:cNvPr>
          <p:cNvSpPr>
            <a:spLocks noGrp="1"/>
          </p:cNvSpPr>
          <p:nvPr>
            <p:ph type="body" sz="quarter" idx="10"/>
          </p:nvPr>
        </p:nvSpPr>
        <p:spPr/>
        <p:txBody>
          <a:bodyPr/>
          <a:lstStyle/>
          <a:p>
            <a:r>
              <a:rPr lang="en-US" dirty="0"/>
              <a:t>Heart –emotional connection </a:t>
            </a:r>
          </a:p>
        </p:txBody>
      </p:sp>
      <p:graphicFrame>
        <p:nvGraphicFramePr>
          <p:cNvPr id="3" name="Table 2">
            <a:extLst>
              <a:ext uri="{FF2B5EF4-FFF2-40B4-BE49-F238E27FC236}">
                <a16:creationId xmlns:a16="http://schemas.microsoft.com/office/drawing/2014/main" id="{838A7E24-FE32-E182-9610-12C074B09E00}"/>
              </a:ext>
            </a:extLst>
          </p:cNvPr>
          <p:cNvGraphicFramePr>
            <a:graphicFrameLocks noGrp="1"/>
          </p:cNvGraphicFramePr>
          <p:nvPr>
            <p:extLst>
              <p:ext uri="{D42A27DB-BD31-4B8C-83A1-F6EECF244321}">
                <p14:modId xmlns:p14="http://schemas.microsoft.com/office/powerpoint/2010/main" val="530638377"/>
              </p:ext>
            </p:extLst>
          </p:nvPr>
        </p:nvGraphicFramePr>
        <p:xfrm>
          <a:off x="403874" y="2408714"/>
          <a:ext cx="7671723" cy="3083560"/>
        </p:xfrm>
        <a:graphic>
          <a:graphicData uri="http://schemas.openxmlformats.org/drawingml/2006/table">
            <a:tbl>
              <a:tblPr firstRow="1" bandRow="1">
                <a:tableStyleId>{5C22544A-7EE6-4342-B048-85BDC9FD1C3A}</a:tableStyleId>
              </a:tblPr>
              <a:tblGrid>
                <a:gridCol w="2557241">
                  <a:extLst>
                    <a:ext uri="{9D8B030D-6E8A-4147-A177-3AD203B41FA5}">
                      <a16:colId xmlns:a16="http://schemas.microsoft.com/office/drawing/2014/main" val="247994894"/>
                    </a:ext>
                  </a:extLst>
                </a:gridCol>
                <a:gridCol w="2557241">
                  <a:extLst>
                    <a:ext uri="{9D8B030D-6E8A-4147-A177-3AD203B41FA5}">
                      <a16:colId xmlns:a16="http://schemas.microsoft.com/office/drawing/2014/main" val="3550965540"/>
                    </a:ext>
                  </a:extLst>
                </a:gridCol>
                <a:gridCol w="2557241">
                  <a:extLst>
                    <a:ext uri="{9D8B030D-6E8A-4147-A177-3AD203B41FA5}">
                      <a16:colId xmlns:a16="http://schemas.microsoft.com/office/drawing/2014/main" val="2176263417"/>
                    </a:ext>
                  </a:extLst>
                </a:gridCol>
              </a:tblGrid>
              <a:tr h="370840">
                <a:tc>
                  <a:txBody>
                    <a:bodyPr/>
                    <a:lstStyle/>
                    <a:p>
                      <a:r>
                        <a:rPr lang="en-US" dirty="0"/>
                        <a:t>Heart </a:t>
                      </a:r>
                    </a:p>
                  </a:txBody>
                  <a:tcPr/>
                </a:tc>
                <a:tc>
                  <a:txBody>
                    <a:bodyPr/>
                    <a:lstStyle/>
                    <a:p>
                      <a:r>
                        <a:rPr lang="en-US" dirty="0"/>
                        <a:t>Head </a:t>
                      </a:r>
                    </a:p>
                  </a:txBody>
                  <a:tcPr/>
                </a:tc>
                <a:tc>
                  <a:txBody>
                    <a:bodyPr/>
                    <a:lstStyle/>
                    <a:p>
                      <a:r>
                        <a:rPr lang="en-US" dirty="0"/>
                        <a:t>Hand</a:t>
                      </a:r>
                    </a:p>
                  </a:txBody>
                  <a:tcPr/>
                </a:tc>
                <a:extLst>
                  <a:ext uri="{0D108BD9-81ED-4DB2-BD59-A6C34878D82A}">
                    <a16:rowId xmlns:a16="http://schemas.microsoft.com/office/drawing/2014/main" val="2781892080"/>
                  </a:ext>
                </a:extLst>
              </a:tr>
              <a:tr h="370840">
                <a:tc>
                  <a:txBody>
                    <a:bodyPr/>
                    <a:lstStyle/>
                    <a:p>
                      <a:r>
                        <a:rPr lang="en-US" sz="1400" dirty="0"/>
                        <a:t>Be aware of emotions</a:t>
                      </a:r>
                    </a:p>
                    <a:p>
                      <a:r>
                        <a:rPr lang="en-US" sz="1400" dirty="0"/>
                        <a:t>Relationship - connect</a:t>
                      </a:r>
                    </a:p>
                    <a:p>
                      <a:r>
                        <a:rPr lang="en-US" sz="1400" dirty="0"/>
                        <a:t>Share your values &amp; beliefs</a:t>
                      </a:r>
                    </a:p>
                    <a:p>
                      <a:r>
                        <a:rPr lang="en-US" sz="1400" dirty="0"/>
                        <a:t>Energy and Passion for the role</a:t>
                      </a:r>
                    </a:p>
                    <a:p>
                      <a:r>
                        <a:rPr lang="en-US" sz="1400" dirty="0"/>
                        <a:t>Be inspirational</a:t>
                      </a:r>
                    </a:p>
                  </a:txBody>
                  <a:tcPr/>
                </a:tc>
                <a:tc>
                  <a:txBody>
                    <a:bodyPr/>
                    <a:lstStyle/>
                    <a:p>
                      <a:r>
                        <a:rPr lang="en-US" sz="1400" dirty="0"/>
                        <a:t>Content knowledge </a:t>
                      </a:r>
                    </a:p>
                    <a:p>
                      <a:r>
                        <a:rPr lang="en-US" sz="1400" dirty="0"/>
                        <a:t>Pedagogical approaches</a:t>
                      </a:r>
                    </a:p>
                    <a:p>
                      <a:r>
                        <a:rPr lang="en-US" sz="1400" dirty="0"/>
                        <a:t>Curriculum knowledge </a:t>
                      </a:r>
                    </a:p>
                    <a:p>
                      <a:r>
                        <a:rPr lang="en-US" sz="1400" dirty="0"/>
                        <a:t>Student and community knowledge </a:t>
                      </a:r>
                    </a:p>
                    <a:p>
                      <a:r>
                        <a:rPr lang="en-US" sz="1400" dirty="0"/>
                        <a:t>Assessment </a:t>
                      </a:r>
                    </a:p>
                  </a:txBody>
                  <a:tcPr/>
                </a:tc>
                <a:tc>
                  <a:txBody>
                    <a:bodyPr/>
                    <a:lstStyle/>
                    <a:p>
                      <a:r>
                        <a:rPr lang="en-NZ" sz="1400" dirty="0">
                          <a:effectLst/>
                          <a:latin typeface="Arial" panose="020B0604020202020204" pitchFamily="34" charset="0"/>
                        </a:rPr>
                        <a:t>support, affirm</a:t>
                      </a:r>
                    </a:p>
                    <a:p>
                      <a:r>
                        <a:rPr lang="en-NZ" sz="1400" dirty="0">
                          <a:effectLst/>
                          <a:latin typeface="Arial" panose="020B0604020202020204" pitchFamily="34" charset="0"/>
                        </a:rPr>
                        <a:t>expose them to career opportunities </a:t>
                      </a:r>
                    </a:p>
                    <a:p>
                      <a:r>
                        <a:rPr lang="en-NZ" sz="1400" dirty="0">
                          <a:effectLst/>
                          <a:latin typeface="Arial" panose="020B0604020202020204" pitchFamily="34" charset="0"/>
                        </a:rPr>
                        <a:t>protect and challenge them </a:t>
                      </a:r>
                    </a:p>
                    <a:p>
                      <a:r>
                        <a:rPr lang="en-NZ" sz="1400" dirty="0">
                          <a:effectLst/>
                          <a:latin typeface="Arial" panose="020B0604020202020204" pitchFamily="34" charset="0"/>
                        </a:rPr>
                        <a:t>Believe in the ability/capacity of mentee </a:t>
                      </a:r>
                    </a:p>
                    <a:p>
                      <a:r>
                        <a:rPr lang="en-NZ" sz="1400" dirty="0">
                          <a:effectLst/>
                          <a:latin typeface="Arial" panose="020B0604020202020204" pitchFamily="34" charset="0"/>
                        </a:rPr>
                        <a:t>Inspire – possibilities, opportunities </a:t>
                      </a:r>
                    </a:p>
                    <a:p>
                      <a:r>
                        <a:rPr lang="en-NZ" sz="1400" dirty="0">
                          <a:effectLst/>
                          <a:latin typeface="Arial" panose="020B0604020202020204" pitchFamily="34" charset="0"/>
                        </a:rPr>
                        <a:t>Instrumental – networking and making contacts </a:t>
                      </a:r>
                    </a:p>
                    <a:p>
                      <a:r>
                        <a:rPr lang="en-NZ" sz="1400" dirty="0">
                          <a:effectLst/>
                          <a:latin typeface="Arial" panose="020B0604020202020204" pitchFamily="34" charset="0"/>
                        </a:rPr>
                        <a:t>Role model for them </a:t>
                      </a:r>
                    </a:p>
                    <a:p>
                      <a:endParaRPr lang="en-US" dirty="0"/>
                    </a:p>
                  </a:txBody>
                  <a:tcPr/>
                </a:tc>
                <a:extLst>
                  <a:ext uri="{0D108BD9-81ED-4DB2-BD59-A6C34878D82A}">
                    <a16:rowId xmlns:a16="http://schemas.microsoft.com/office/drawing/2014/main" val="2060535155"/>
                  </a:ext>
                </a:extLst>
              </a:tr>
            </a:tbl>
          </a:graphicData>
        </a:graphic>
      </p:graphicFrame>
    </p:spTree>
    <p:extLst>
      <p:ext uri="{BB962C8B-B14F-4D97-AF65-F5344CB8AC3E}">
        <p14:creationId xmlns:p14="http://schemas.microsoft.com/office/powerpoint/2010/main" val="40799088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F1D621-ED6C-E084-54DA-C42BF1B312D3}"/>
              </a:ext>
            </a:extLst>
          </p:cNvPr>
          <p:cNvSpPr>
            <a:spLocks noGrp="1"/>
          </p:cNvSpPr>
          <p:nvPr>
            <p:ph sz="quarter" idx="12"/>
          </p:nvPr>
        </p:nvSpPr>
        <p:spPr/>
        <p:txBody>
          <a:bodyPr/>
          <a:lstStyle/>
          <a:p>
            <a:pPr marL="0" indent="0">
              <a:buNone/>
            </a:pPr>
            <a:endParaRPr lang="en-NZ" dirty="0">
              <a:effectLst/>
              <a:latin typeface="Arial" panose="020B0604020202020204" pitchFamily="34" charset="0"/>
            </a:endParaRPr>
          </a:p>
          <a:p>
            <a:r>
              <a:rPr lang="en-NZ" dirty="0">
                <a:effectLst/>
                <a:latin typeface="Arial" panose="020B0604020202020204" pitchFamily="34" charset="0"/>
              </a:rPr>
              <a:t>Heart </a:t>
            </a:r>
          </a:p>
          <a:p>
            <a:pPr marL="0" indent="0">
              <a:buNone/>
            </a:pPr>
            <a:r>
              <a:rPr lang="en-NZ" dirty="0">
                <a:effectLst/>
                <a:latin typeface="Arial" panose="020B0604020202020204" pitchFamily="34" charset="0"/>
              </a:rPr>
              <a:t>Provide emotional and psychosocial support </a:t>
            </a:r>
          </a:p>
          <a:p>
            <a:r>
              <a:rPr lang="en-NZ" dirty="0">
                <a:effectLst/>
                <a:latin typeface="Arial" panose="020B0604020202020204" pitchFamily="34" charset="0"/>
              </a:rPr>
              <a:t>Head </a:t>
            </a:r>
          </a:p>
          <a:p>
            <a:pPr marL="0" indent="0">
              <a:buNone/>
            </a:pPr>
            <a:r>
              <a:rPr lang="en-NZ" dirty="0">
                <a:effectLst/>
                <a:latin typeface="Arial" panose="020B0604020202020204" pitchFamily="34" charset="0"/>
              </a:rPr>
              <a:t>Support construction of personal, practical knowledge about teaching </a:t>
            </a:r>
          </a:p>
          <a:p>
            <a:pPr marL="0" indent="0">
              <a:buNone/>
            </a:pPr>
            <a:r>
              <a:rPr lang="en-NZ" dirty="0">
                <a:effectLst/>
                <a:latin typeface="Arial" panose="020B0604020202020204" pitchFamily="34" charset="0"/>
              </a:rPr>
              <a:t>Structure mentoring conversations to foster reflection, build strategies and ongoing growth </a:t>
            </a:r>
          </a:p>
          <a:p>
            <a:r>
              <a:rPr lang="en-NZ" dirty="0">
                <a:effectLst/>
                <a:latin typeface="Arial" panose="020B0604020202020204" pitchFamily="34" charset="0"/>
              </a:rPr>
              <a:t>Hands </a:t>
            </a:r>
          </a:p>
          <a:p>
            <a:pPr marL="0" indent="0">
              <a:buNone/>
            </a:pPr>
            <a:r>
              <a:rPr lang="en-NZ" dirty="0">
                <a:effectLst/>
                <a:latin typeface="Arial" panose="020B0604020202020204" pitchFamily="34" charset="0"/>
              </a:rPr>
              <a:t>Create favourable context for learning and teaching Change behaviour – grow a competent and confident professional </a:t>
            </a:r>
          </a:p>
          <a:p>
            <a:endParaRPr lang="en-US" dirty="0"/>
          </a:p>
        </p:txBody>
      </p:sp>
      <p:sp>
        <p:nvSpPr>
          <p:cNvPr id="4" name="Text Placeholder 3">
            <a:extLst>
              <a:ext uri="{FF2B5EF4-FFF2-40B4-BE49-F238E27FC236}">
                <a16:creationId xmlns:a16="http://schemas.microsoft.com/office/drawing/2014/main" id="{11370449-EE96-2E74-B268-A4150EE15D0D}"/>
              </a:ext>
            </a:extLst>
          </p:cNvPr>
          <p:cNvSpPr>
            <a:spLocks noGrp="1"/>
          </p:cNvSpPr>
          <p:nvPr>
            <p:ph type="body" sz="quarter" idx="10"/>
          </p:nvPr>
        </p:nvSpPr>
        <p:spPr/>
        <p:txBody>
          <a:bodyPr/>
          <a:lstStyle/>
          <a:p>
            <a:r>
              <a:rPr lang="en-US" dirty="0"/>
              <a:t>SUMMARY OF EFFECTIVE MENTORING </a:t>
            </a:r>
          </a:p>
        </p:txBody>
      </p:sp>
      <p:pic>
        <p:nvPicPr>
          <p:cNvPr id="5" name="Content Placeholder 5" descr="Logo&#10;&#10;Description automatically generated">
            <a:extLst>
              <a:ext uri="{FF2B5EF4-FFF2-40B4-BE49-F238E27FC236}">
                <a16:creationId xmlns:a16="http://schemas.microsoft.com/office/drawing/2014/main" id="{17FA3277-8E1D-E83D-2E6D-BB051DEC2470}"/>
              </a:ext>
            </a:extLst>
          </p:cNvPr>
          <p:cNvPicPr>
            <a:picLocks noGrp="1" noChangeAspect="1"/>
          </p:cNvPicPr>
          <p:nvPr>
            <p:ph sz="quarter" idx="15"/>
          </p:nvPr>
        </p:nvPicPr>
        <p:blipFill>
          <a:blip r:embed="rId2"/>
          <a:stretch>
            <a:fillRect/>
          </a:stretch>
        </p:blipFill>
        <p:spPr>
          <a:xfrm>
            <a:off x="6042025" y="3432026"/>
            <a:ext cx="2444750" cy="1797349"/>
          </a:xfrm>
          <a:prstGeom prst="rect">
            <a:avLst/>
          </a:prstGeom>
        </p:spPr>
      </p:pic>
    </p:spTree>
    <p:extLst>
      <p:ext uri="{BB962C8B-B14F-4D97-AF65-F5344CB8AC3E}">
        <p14:creationId xmlns:p14="http://schemas.microsoft.com/office/powerpoint/2010/main" val="34860392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4488B04-4751-D16B-EBD4-3B713195772F}"/>
              </a:ext>
            </a:extLst>
          </p:cNvPr>
          <p:cNvSpPr>
            <a:spLocks noGrp="1"/>
          </p:cNvSpPr>
          <p:nvPr>
            <p:ph type="body" sz="quarter" idx="10"/>
          </p:nvPr>
        </p:nvSpPr>
        <p:spPr/>
        <p:txBody>
          <a:bodyPr/>
          <a:lstStyle/>
          <a:p>
            <a:r>
              <a:rPr lang="en-US" dirty="0"/>
              <a:t>Deliberate Acts of mentoring </a:t>
            </a:r>
          </a:p>
        </p:txBody>
      </p:sp>
      <p:graphicFrame>
        <p:nvGraphicFramePr>
          <p:cNvPr id="8" name="Table 8">
            <a:extLst>
              <a:ext uri="{FF2B5EF4-FFF2-40B4-BE49-F238E27FC236}">
                <a16:creationId xmlns:a16="http://schemas.microsoft.com/office/drawing/2014/main" id="{3CED00B7-1469-3F76-2E9D-9BB8E5E61A02}"/>
              </a:ext>
            </a:extLst>
          </p:cNvPr>
          <p:cNvGraphicFramePr>
            <a:graphicFrameLocks noGrp="1"/>
          </p:cNvGraphicFramePr>
          <p:nvPr>
            <p:ph sz="quarter" idx="12"/>
            <p:extLst>
              <p:ext uri="{D42A27DB-BD31-4B8C-83A1-F6EECF244321}">
                <p14:modId xmlns:p14="http://schemas.microsoft.com/office/powerpoint/2010/main" val="1014672164"/>
              </p:ext>
            </p:extLst>
          </p:nvPr>
        </p:nvGraphicFramePr>
        <p:xfrm>
          <a:off x="340659" y="2613115"/>
          <a:ext cx="8310282" cy="3051267"/>
        </p:xfrm>
        <a:graphic>
          <a:graphicData uri="http://schemas.openxmlformats.org/drawingml/2006/table">
            <a:tbl>
              <a:tblPr firstRow="1" bandRow="1">
                <a:tableStyleId>{5C22544A-7EE6-4342-B048-85BDC9FD1C3A}</a:tableStyleId>
              </a:tblPr>
              <a:tblGrid>
                <a:gridCol w="2770094">
                  <a:extLst>
                    <a:ext uri="{9D8B030D-6E8A-4147-A177-3AD203B41FA5}">
                      <a16:colId xmlns:a16="http://schemas.microsoft.com/office/drawing/2014/main" val="2234902438"/>
                    </a:ext>
                  </a:extLst>
                </a:gridCol>
                <a:gridCol w="2770094">
                  <a:extLst>
                    <a:ext uri="{9D8B030D-6E8A-4147-A177-3AD203B41FA5}">
                      <a16:colId xmlns:a16="http://schemas.microsoft.com/office/drawing/2014/main" val="3054405519"/>
                    </a:ext>
                  </a:extLst>
                </a:gridCol>
                <a:gridCol w="2770094">
                  <a:extLst>
                    <a:ext uri="{9D8B030D-6E8A-4147-A177-3AD203B41FA5}">
                      <a16:colId xmlns:a16="http://schemas.microsoft.com/office/drawing/2014/main" val="4170242888"/>
                    </a:ext>
                  </a:extLst>
                </a:gridCol>
              </a:tblGrid>
              <a:tr h="174332">
                <a:tc>
                  <a:txBody>
                    <a:bodyPr/>
                    <a:lstStyle/>
                    <a:p>
                      <a:pPr>
                        <a:spcBef>
                          <a:spcPts val="600"/>
                        </a:spcBef>
                        <a:spcAft>
                          <a:spcPts val="600"/>
                        </a:spcAft>
                        <a:tabLst>
                          <a:tab pos="520700" algn="l"/>
                          <a:tab pos="1409065" algn="ctr"/>
                        </a:tabLst>
                      </a:pPr>
                      <a:r>
                        <a:rPr lang="en-AU" sz="800" b="1" dirty="0">
                          <a:solidFill>
                            <a:srgbClr val="000000"/>
                          </a:solidFill>
                          <a:effectLst/>
                          <a:latin typeface="Cambria" panose="02040503050406030204" pitchFamily="18" charset="0"/>
                          <a:ea typeface="MS Mincho" panose="02020609040205080304" pitchFamily="49" charset="-128"/>
                          <a:cs typeface="Times New Roman" panose="02020603050405020304" pitchFamily="18" charset="0"/>
                        </a:rPr>
                        <a:t>		Dispositions</a:t>
                      </a:r>
                      <a:endParaRPr lang="en-NZ" sz="8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spcBef>
                          <a:spcPts val="600"/>
                        </a:spcBef>
                        <a:spcAft>
                          <a:spcPts val="600"/>
                        </a:spcAft>
                      </a:pPr>
                      <a:r>
                        <a:rPr lang="en-AU" sz="800" b="1">
                          <a:solidFill>
                            <a:srgbClr val="000000"/>
                          </a:solidFill>
                          <a:effectLst/>
                          <a:latin typeface="Cambria" panose="02040503050406030204" pitchFamily="18" charset="0"/>
                          <a:ea typeface="MS Mincho" panose="02020609040205080304" pitchFamily="49" charset="-128"/>
                          <a:cs typeface="Times New Roman" panose="02020603050405020304" pitchFamily="18" charset="0"/>
                        </a:rPr>
                        <a:t>Skills</a:t>
                      </a:r>
                      <a:endParaRPr lang="en-NZ" sz="8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spcBef>
                          <a:spcPts val="600"/>
                        </a:spcBef>
                        <a:spcAft>
                          <a:spcPts val="600"/>
                        </a:spcAft>
                      </a:pPr>
                      <a:r>
                        <a:rPr lang="en-AU" sz="800" b="1">
                          <a:solidFill>
                            <a:srgbClr val="000000"/>
                          </a:solidFill>
                          <a:effectLst/>
                          <a:latin typeface="Cambria" panose="02040503050406030204" pitchFamily="18" charset="0"/>
                          <a:ea typeface="MS Mincho" panose="02020609040205080304" pitchFamily="49" charset="-128"/>
                          <a:cs typeface="Times New Roman" panose="02020603050405020304" pitchFamily="18" charset="0"/>
                        </a:rPr>
                        <a:t>Knowledge</a:t>
                      </a:r>
                      <a:endParaRPr lang="en-NZ" sz="8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3294721246"/>
                  </a:ext>
                </a:extLst>
              </a:tr>
              <a:tr h="2876935">
                <a:tc>
                  <a:txBody>
                    <a:bodyPr/>
                    <a:lstStyle/>
                    <a:p>
                      <a:pPr marL="342900" lvl="0" indent="-342900">
                        <a:buFont typeface="Symbol" pitchFamily="2" charset="2"/>
                        <a:buChar char=""/>
                      </a:pPr>
                      <a:r>
                        <a:rPr lang="en-AU" sz="800" dirty="0">
                          <a:effectLst/>
                          <a:latin typeface="Cambria" panose="02040503050406030204" pitchFamily="18" charset="0"/>
                          <a:ea typeface="MS Mincho" panose="02020609040205080304" pitchFamily="49" charset="-128"/>
                          <a:cs typeface="Times New Roman" panose="02020603050405020304" pitchFamily="18" charset="0"/>
                        </a:rPr>
                        <a:t>Approachable - positive </a:t>
                      </a:r>
                      <a:endParaRPr lang="en-NZ" sz="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buFont typeface="Symbol" pitchFamily="2" charset="2"/>
                        <a:buChar char=""/>
                      </a:pPr>
                      <a:r>
                        <a:rPr lang="en-AU" sz="800" dirty="0">
                          <a:effectLst/>
                          <a:latin typeface="Cambria" panose="02040503050406030204" pitchFamily="18" charset="0"/>
                          <a:ea typeface="MS Mincho" panose="02020609040205080304" pitchFamily="49" charset="-128"/>
                          <a:cs typeface="Times New Roman" panose="02020603050405020304" pitchFamily="18" charset="0"/>
                        </a:rPr>
                        <a:t>Confident in own practice and abilities</a:t>
                      </a:r>
                      <a:endParaRPr lang="en-NZ" sz="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buFont typeface="Symbol" pitchFamily="2" charset="2"/>
                        <a:buChar char=""/>
                      </a:pPr>
                      <a:r>
                        <a:rPr lang="en-AU" sz="800" dirty="0">
                          <a:effectLst/>
                          <a:latin typeface="Cambria" panose="02040503050406030204" pitchFamily="18" charset="0"/>
                          <a:ea typeface="MS Mincho" panose="02020609040205080304" pitchFamily="49" charset="-128"/>
                          <a:cs typeface="Times New Roman" panose="02020603050405020304" pitchFamily="18" charset="0"/>
                        </a:rPr>
                        <a:t>Open to new ideas; to differences</a:t>
                      </a:r>
                      <a:endParaRPr lang="en-NZ" sz="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buFont typeface="Symbol" pitchFamily="2" charset="2"/>
                        <a:buChar char=""/>
                      </a:pPr>
                      <a:r>
                        <a:rPr lang="en-AU" sz="800" dirty="0">
                          <a:effectLst/>
                          <a:latin typeface="Cambria" panose="02040503050406030204" pitchFamily="18" charset="0"/>
                          <a:ea typeface="MS Mincho" panose="02020609040205080304" pitchFamily="49" charset="-128"/>
                          <a:cs typeface="Times New Roman" panose="02020603050405020304" pitchFamily="18" charset="0"/>
                        </a:rPr>
                        <a:t>Passionate about teaching</a:t>
                      </a:r>
                      <a:endParaRPr lang="en-NZ" sz="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buFont typeface="Symbol" pitchFamily="2" charset="2"/>
                        <a:buChar char=""/>
                      </a:pPr>
                      <a:r>
                        <a:rPr lang="en-AU" sz="800" dirty="0">
                          <a:effectLst/>
                          <a:latin typeface="Cambria" panose="02040503050406030204" pitchFamily="18" charset="0"/>
                          <a:ea typeface="MS Mincho" panose="02020609040205080304" pitchFamily="49" charset="-128"/>
                          <a:cs typeface="Times New Roman" panose="02020603050405020304" pitchFamily="18" charset="0"/>
                        </a:rPr>
                        <a:t>Reflective</a:t>
                      </a:r>
                      <a:endParaRPr lang="en-NZ" sz="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buFont typeface="Symbol" pitchFamily="2" charset="2"/>
                        <a:buChar char=""/>
                      </a:pPr>
                      <a:r>
                        <a:rPr lang="en-AU" sz="800" dirty="0">
                          <a:effectLst/>
                          <a:latin typeface="Cambria" panose="02040503050406030204" pitchFamily="18" charset="0"/>
                          <a:ea typeface="MS Mincho" panose="02020609040205080304" pitchFamily="49" charset="-128"/>
                          <a:cs typeface="Times New Roman" panose="02020603050405020304" pitchFamily="18" charset="0"/>
                        </a:rPr>
                        <a:t>Fair, reliable and reasonable</a:t>
                      </a:r>
                      <a:endParaRPr lang="en-NZ" sz="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buFont typeface="Symbol" pitchFamily="2" charset="2"/>
                        <a:buChar char=""/>
                      </a:pPr>
                      <a:r>
                        <a:rPr lang="en-AU" sz="800" dirty="0">
                          <a:effectLst/>
                          <a:latin typeface="Cambria" panose="02040503050406030204" pitchFamily="18" charset="0"/>
                          <a:ea typeface="MS Mincho" panose="02020609040205080304" pitchFamily="49" charset="-128"/>
                          <a:cs typeface="Times New Roman" panose="02020603050405020304" pitchFamily="18" charset="0"/>
                        </a:rPr>
                        <a:t>Realistic and flexible</a:t>
                      </a:r>
                      <a:endParaRPr lang="en-NZ" sz="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buFont typeface="Symbol" pitchFamily="2" charset="2"/>
                        <a:buChar char=""/>
                      </a:pPr>
                      <a:r>
                        <a:rPr lang="en-AU" sz="800" dirty="0">
                          <a:effectLst/>
                          <a:latin typeface="Cambria" panose="02040503050406030204" pitchFamily="18" charset="0"/>
                          <a:ea typeface="MS Mincho" panose="02020609040205080304" pitchFamily="49" charset="-128"/>
                          <a:cs typeface="Times New Roman" panose="02020603050405020304" pitchFamily="18" charset="0"/>
                        </a:rPr>
                        <a:t>Generous</a:t>
                      </a:r>
                      <a:endParaRPr lang="en-NZ" sz="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buFont typeface="Symbol" pitchFamily="2" charset="2"/>
                        <a:buChar char=""/>
                      </a:pPr>
                      <a:r>
                        <a:rPr lang="en-AU" sz="800" dirty="0">
                          <a:effectLst/>
                          <a:latin typeface="Cambria" panose="02040503050406030204" pitchFamily="18" charset="0"/>
                          <a:ea typeface="MS Mincho" panose="02020609040205080304" pitchFamily="49" charset="-128"/>
                          <a:cs typeface="Times New Roman" panose="02020603050405020304" pitchFamily="18" charset="0"/>
                        </a:rPr>
                        <a:t>Responsive to need and new ideas of the kaiako </a:t>
                      </a:r>
                      <a:r>
                        <a:rPr lang="en-AU" sz="800" dirty="0" err="1">
                          <a:effectLst/>
                          <a:latin typeface="Cambria" panose="02040503050406030204" pitchFamily="18" charset="0"/>
                          <a:ea typeface="MS Mincho" panose="02020609040205080304" pitchFamily="49" charset="-128"/>
                          <a:cs typeface="Times New Roman" panose="02020603050405020304" pitchFamily="18" charset="0"/>
                        </a:rPr>
                        <a:t>pitomata</a:t>
                      </a:r>
                      <a:endParaRPr lang="en-NZ" sz="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buFont typeface="Symbol" pitchFamily="2" charset="2"/>
                        <a:buChar char=""/>
                      </a:pPr>
                      <a:r>
                        <a:rPr lang="en-AU" sz="800" dirty="0">
                          <a:effectLst/>
                          <a:latin typeface="Cambria" panose="02040503050406030204" pitchFamily="18" charset="0"/>
                          <a:ea typeface="MS Mincho" panose="02020609040205080304" pitchFamily="49" charset="-128"/>
                          <a:cs typeface="Times New Roman" panose="02020603050405020304" pitchFamily="18" charset="0"/>
                        </a:rPr>
                        <a:t>Tactful/diplomatic</a:t>
                      </a:r>
                      <a:endParaRPr lang="en-NZ" sz="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buFont typeface="Symbol" pitchFamily="2" charset="2"/>
                        <a:buChar char=""/>
                      </a:pPr>
                      <a:r>
                        <a:rPr lang="en-AU" sz="800" dirty="0">
                          <a:effectLst/>
                          <a:latin typeface="Cambria" panose="02040503050406030204" pitchFamily="18" charset="0"/>
                          <a:ea typeface="MS Mincho" panose="02020609040205080304" pitchFamily="49" charset="-128"/>
                          <a:cs typeface="Times New Roman" panose="02020603050405020304" pitchFamily="18" charset="0"/>
                        </a:rPr>
                        <a:t>View mentees as teachers and learners </a:t>
                      </a:r>
                      <a:endParaRPr lang="en-NZ" sz="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buFont typeface="Symbol" pitchFamily="2" charset="2"/>
                        <a:buChar char=""/>
                      </a:pPr>
                      <a:r>
                        <a:rPr lang="en-AU" sz="800" dirty="0">
                          <a:effectLst/>
                          <a:latin typeface="Cambria" panose="02040503050406030204" pitchFamily="18" charset="0"/>
                          <a:ea typeface="MS Mincho" panose="02020609040205080304" pitchFamily="49" charset="-128"/>
                          <a:cs typeface="Times New Roman" panose="02020603050405020304" pitchFamily="18" charset="0"/>
                        </a:rPr>
                        <a:t>Credible and having integrity</a:t>
                      </a:r>
                      <a:endParaRPr lang="en-NZ" sz="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buFont typeface="Symbol" pitchFamily="2" charset="2"/>
                        <a:buChar char=""/>
                      </a:pPr>
                      <a:r>
                        <a:rPr lang="en-AU" sz="800" dirty="0">
                          <a:effectLst/>
                          <a:latin typeface="Cambria" panose="02040503050406030204" pitchFamily="18" charset="0"/>
                          <a:ea typeface="MS Mincho" panose="02020609040205080304" pitchFamily="49" charset="-128"/>
                          <a:cs typeface="Times New Roman" panose="02020603050405020304" pitchFamily="18" charset="0"/>
                        </a:rPr>
                        <a:t>Balancing encouragement and criticism</a:t>
                      </a:r>
                      <a:endParaRPr lang="en-NZ" sz="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buFont typeface="Symbol" pitchFamily="2" charset="2"/>
                        <a:buChar char=""/>
                      </a:pPr>
                      <a:r>
                        <a:rPr lang="en-AU" sz="800" dirty="0">
                          <a:effectLst/>
                          <a:latin typeface="Cambria" panose="02040503050406030204" pitchFamily="18" charset="0"/>
                          <a:ea typeface="MS Mincho" panose="02020609040205080304" pitchFamily="49" charset="-128"/>
                          <a:cs typeface="Times New Roman" panose="02020603050405020304" pitchFamily="18" charset="0"/>
                        </a:rPr>
                        <a:t>Willing to work in partnership at school and with Massey University</a:t>
                      </a:r>
                      <a:endParaRPr lang="en-NZ" sz="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buFont typeface="Symbol" pitchFamily="2" charset="2"/>
                        <a:buChar char=""/>
                      </a:pPr>
                      <a:r>
                        <a:rPr lang="en-AU" sz="800" dirty="0">
                          <a:effectLst/>
                          <a:latin typeface="Cambria" panose="02040503050406030204" pitchFamily="18" charset="0"/>
                          <a:ea typeface="MS Mincho" panose="02020609040205080304" pitchFamily="49" charset="-128"/>
                          <a:cs typeface="Times New Roman" panose="02020603050405020304" pitchFamily="18" charset="0"/>
                        </a:rPr>
                        <a:t>Allowing kaiako </a:t>
                      </a:r>
                      <a:r>
                        <a:rPr lang="en-AU" sz="800" dirty="0" err="1">
                          <a:effectLst/>
                          <a:latin typeface="Cambria" panose="02040503050406030204" pitchFamily="18" charset="0"/>
                          <a:ea typeface="MS Mincho" panose="02020609040205080304" pitchFamily="49" charset="-128"/>
                          <a:cs typeface="Times New Roman" panose="02020603050405020304" pitchFamily="18" charset="0"/>
                        </a:rPr>
                        <a:t>pitomata</a:t>
                      </a:r>
                      <a:r>
                        <a:rPr lang="en-AU" sz="800" dirty="0">
                          <a:effectLst/>
                          <a:latin typeface="Cambria" panose="02040503050406030204" pitchFamily="18" charset="0"/>
                          <a:ea typeface="MS Mincho" panose="02020609040205080304" pitchFamily="49" charset="-128"/>
                          <a:cs typeface="Times New Roman" panose="02020603050405020304" pitchFamily="18" charset="0"/>
                        </a:rPr>
                        <a:t> to bring their identity into their teaching</a:t>
                      </a:r>
                      <a:endParaRPr lang="en-NZ" sz="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buFont typeface="Symbol" pitchFamily="2" charset="2"/>
                        <a:buChar char=""/>
                      </a:pPr>
                      <a:r>
                        <a:rPr lang="en-AU" sz="800" dirty="0">
                          <a:effectLst/>
                          <a:latin typeface="Cambria" panose="02040503050406030204" pitchFamily="18" charset="0"/>
                          <a:ea typeface="MS Mincho" panose="02020609040205080304" pitchFamily="49" charset="-128"/>
                          <a:cs typeface="Times New Roman" panose="02020603050405020304" pitchFamily="18" charset="0"/>
                        </a:rPr>
                        <a:t>Views learning in its broader sense – not just a checklist </a:t>
                      </a:r>
                      <a:endParaRPr lang="en-NZ" sz="800" dirty="0">
                        <a:effectLst/>
                        <a:latin typeface="Cambria" panose="02040503050406030204" pitchFamily="18" charset="0"/>
                        <a:ea typeface="MS Mincho" panose="02020609040205080304" pitchFamily="49" charset="-128"/>
                        <a:cs typeface="Times New Roman" panose="02020603050405020304" pitchFamily="18" charset="0"/>
                      </a:endParaRPr>
                    </a:p>
                    <a:p>
                      <a:r>
                        <a:rPr lang="en-AU" sz="800" dirty="0">
                          <a:effectLst/>
                          <a:latin typeface="Cambria" panose="02040503050406030204" pitchFamily="18" charset="0"/>
                          <a:ea typeface="MS Mincho" panose="02020609040205080304" pitchFamily="49" charset="-128"/>
                          <a:cs typeface="Times New Roman" panose="02020603050405020304" pitchFamily="18" charset="0"/>
                        </a:rPr>
                        <a:t> </a:t>
                      </a:r>
                      <a:endParaRPr lang="en-NZ" sz="8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342900" lvl="0" indent="-342900">
                        <a:buFont typeface="Symbol" pitchFamily="2" charset="2"/>
                        <a:buChar char=""/>
                      </a:pPr>
                      <a:r>
                        <a:rPr lang="en-AU" sz="800" dirty="0">
                          <a:effectLst/>
                          <a:latin typeface="Cambria" panose="02040503050406030204" pitchFamily="18" charset="0"/>
                          <a:ea typeface="MS Mincho" panose="02020609040205080304" pitchFamily="49" charset="-128"/>
                          <a:cs typeface="Times New Roman" panose="02020603050405020304" pitchFamily="18" charset="0"/>
                        </a:rPr>
                        <a:t>Building confidence and self belief</a:t>
                      </a:r>
                      <a:endParaRPr lang="en-NZ" sz="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buFont typeface="Symbol" pitchFamily="2" charset="2"/>
                        <a:buChar char=""/>
                      </a:pPr>
                      <a:r>
                        <a:rPr lang="en-AU" sz="800" dirty="0">
                          <a:effectLst/>
                          <a:latin typeface="Cambria" panose="02040503050406030204" pitchFamily="18" charset="0"/>
                          <a:ea typeface="MS Mincho" panose="02020609040205080304" pitchFamily="49" charset="-128"/>
                          <a:cs typeface="Times New Roman" panose="02020603050405020304" pitchFamily="18" charset="0"/>
                        </a:rPr>
                        <a:t>Encouraging agency</a:t>
                      </a:r>
                      <a:endParaRPr lang="en-NZ" sz="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buFont typeface="Symbol" pitchFamily="2" charset="2"/>
                        <a:buChar char=""/>
                      </a:pPr>
                      <a:r>
                        <a:rPr lang="en-AU" sz="800" dirty="0">
                          <a:effectLst/>
                          <a:latin typeface="Cambria" panose="02040503050406030204" pitchFamily="18" charset="0"/>
                          <a:ea typeface="MS Mincho" panose="02020609040205080304" pitchFamily="49" charset="-128"/>
                          <a:cs typeface="Times New Roman" panose="02020603050405020304" pitchFamily="18" charset="0"/>
                        </a:rPr>
                        <a:t>Building trusting and respectful relationships </a:t>
                      </a:r>
                      <a:endParaRPr lang="en-NZ" sz="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buFont typeface="Symbol" pitchFamily="2" charset="2"/>
                        <a:buChar char=""/>
                      </a:pPr>
                      <a:r>
                        <a:rPr lang="en-AU" sz="800" dirty="0">
                          <a:effectLst/>
                          <a:latin typeface="Cambria" panose="02040503050406030204" pitchFamily="18" charset="0"/>
                          <a:ea typeface="MS Mincho" panose="02020609040205080304" pitchFamily="49" charset="-128"/>
                          <a:cs typeface="Times New Roman" panose="02020603050405020304" pitchFamily="18" charset="0"/>
                        </a:rPr>
                        <a:t>Able to lead a difficult conversation</a:t>
                      </a:r>
                      <a:endParaRPr lang="en-NZ" sz="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buFont typeface="Symbol" pitchFamily="2" charset="2"/>
                        <a:buChar char=""/>
                      </a:pPr>
                      <a:r>
                        <a:rPr lang="en-AU" sz="800" dirty="0">
                          <a:effectLst/>
                          <a:latin typeface="Cambria" panose="02040503050406030204" pitchFamily="18" charset="0"/>
                          <a:ea typeface="MS Mincho" panose="02020609040205080304" pitchFamily="49" charset="-128"/>
                          <a:cs typeface="Times New Roman" panose="02020603050405020304" pitchFamily="18" charset="0"/>
                        </a:rPr>
                        <a:t>Modelling exemplary teaching and management </a:t>
                      </a:r>
                      <a:endParaRPr lang="en-NZ" sz="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buFont typeface="Symbol" pitchFamily="2" charset="2"/>
                        <a:buChar char=""/>
                      </a:pPr>
                      <a:r>
                        <a:rPr lang="en-AU" sz="800" dirty="0">
                          <a:effectLst/>
                          <a:latin typeface="Cambria" panose="02040503050406030204" pitchFamily="18" charset="0"/>
                          <a:ea typeface="MS Mincho" panose="02020609040205080304" pitchFamily="49" charset="-128"/>
                          <a:cs typeface="Times New Roman" panose="02020603050405020304" pitchFamily="18" charset="0"/>
                        </a:rPr>
                        <a:t>Co-teaching with conversations in the moment</a:t>
                      </a:r>
                      <a:endParaRPr lang="en-NZ" sz="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buFont typeface="Symbol" pitchFamily="2" charset="2"/>
                        <a:buChar char=""/>
                      </a:pPr>
                      <a:r>
                        <a:rPr lang="en-AU" sz="800" dirty="0">
                          <a:effectLst/>
                          <a:latin typeface="Cambria" panose="02040503050406030204" pitchFamily="18" charset="0"/>
                          <a:ea typeface="MS Mincho" panose="02020609040205080304" pitchFamily="49" charset="-128"/>
                          <a:cs typeface="Times New Roman" panose="02020603050405020304" pitchFamily="18" charset="0"/>
                        </a:rPr>
                        <a:t>Giving space to try new things </a:t>
                      </a:r>
                      <a:endParaRPr lang="en-NZ" sz="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buFont typeface="Symbol" pitchFamily="2" charset="2"/>
                        <a:buChar char=""/>
                      </a:pPr>
                      <a:r>
                        <a:rPr lang="en-AU" sz="800" dirty="0">
                          <a:effectLst/>
                          <a:latin typeface="Cambria" panose="02040503050406030204" pitchFamily="18" charset="0"/>
                          <a:ea typeface="MS Mincho" panose="02020609040205080304" pitchFamily="49" charset="-128"/>
                          <a:cs typeface="Times New Roman" panose="02020603050405020304" pitchFamily="18" charset="0"/>
                        </a:rPr>
                        <a:t>Providing honest and timely feedback/next steps </a:t>
                      </a:r>
                      <a:endParaRPr lang="en-NZ" sz="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buFont typeface="Symbol" pitchFamily="2" charset="2"/>
                        <a:buChar char=""/>
                      </a:pPr>
                      <a:r>
                        <a:rPr lang="en-AU" sz="800" dirty="0">
                          <a:effectLst/>
                          <a:latin typeface="Cambria" panose="02040503050406030204" pitchFamily="18" charset="0"/>
                          <a:ea typeface="MS Mincho" panose="02020609040205080304" pitchFamily="49" charset="-128"/>
                          <a:cs typeface="Times New Roman" panose="02020603050405020304" pitchFamily="18" charset="0"/>
                        </a:rPr>
                        <a:t>Critical questioning that prompts reflection</a:t>
                      </a:r>
                      <a:endParaRPr lang="en-NZ" sz="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buFont typeface="Symbol" pitchFamily="2" charset="2"/>
                        <a:buChar char=""/>
                      </a:pPr>
                      <a:r>
                        <a:rPr lang="en-AU" sz="800" dirty="0">
                          <a:effectLst/>
                          <a:latin typeface="Cambria" panose="02040503050406030204" pitchFamily="18" charset="0"/>
                          <a:ea typeface="MS Mincho" panose="02020609040205080304" pitchFamily="49" charset="-128"/>
                          <a:cs typeface="Times New Roman" panose="02020603050405020304" pitchFamily="18" charset="0"/>
                        </a:rPr>
                        <a:t>Seizing a mentoring moment</a:t>
                      </a:r>
                      <a:endParaRPr lang="en-NZ" sz="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buFont typeface="Symbol" pitchFamily="2" charset="2"/>
                        <a:buChar char=""/>
                      </a:pPr>
                      <a:r>
                        <a:rPr lang="en-AU" sz="800" dirty="0">
                          <a:effectLst/>
                          <a:latin typeface="Cambria" panose="02040503050406030204" pitchFamily="18" charset="0"/>
                          <a:ea typeface="MS Mincho" panose="02020609040205080304" pitchFamily="49" charset="-128"/>
                          <a:cs typeface="Times New Roman" panose="02020603050405020304" pitchFamily="18" charset="0"/>
                        </a:rPr>
                        <a:t>Pushing further – moving on from baby steps</a:t>
                      </a:r>
                      <a:endParaRPr lang="en-NZ" sz="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buFont typeface="Symbol" pitchFamily="2" charset="2"/>
                        <a:buChar char=""/>
                      </a:pPr>
                      <a:r>
                        <a:rPr lang="en-AU" sz="800" dirty="0">
                          <a:effectLst/>
                          <a:latin typeface="Cambria" panose="02040503050406030204" pitchFamily="18" charset="0"/>
                          <a:ea typeface="MS Mincho" panose="02020609040205080304" pitchFamily="49" charset="-128"/>
                          <a:cs typeface="Times New Roman" panose="02020603050405020304" pitchFamily="18" charset="0"/>
                        </a:rPr>
                        <a:t>Being able to break down complexity</a:t>
                      </a:r>
                      <a:endParaRPr lang="en-NZ" sz="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buFont typeface="Symbol" pitchFamily="2" charset="2"/>
                        <a:buChar char=""/>
                      </a:pPr>
                      <a:r>
                        <a:rPr lang="en-AU" sz="800" dirty="0">
                          <a:effectLst/>
                          <a:latin typeface="Cambria" panose="02040503050406030204" pitchFamily="18" charset="0"/>
                          <a:ea typeface="MS Mincho" panose="02020609040205080304" pitchFamily="49" charset="-128"/>
                          <a:cs typeface="Times New Roman" panose="02020603050405020304" pitchFamily="18" charset="0"/>
                        </a:rPr>
                        <a:t>Able to unpack success or failure </a:t>
                      </a:r>
                      <a:endParaRPr lang="en-NZ" sz="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buFont typeface="Symbol" pitchFamily="2" charset="2"/>
                        <a:buChar char=""/>
                      </a:pPr>
                      <a:r>
                        <a:rPr lang="en-AU" sz="800" dirty="0">
                          <a:effectLst/>
                          <a:latin typeface="Cambria" panose="02040503050406030204" pitchFamily="18" charset="0"/>
                          <a:ea typeface="MS Mincho" panose="02020609040205080304" pitchFamily="49" charset="-128"/>
                          <a:cs typeface="Times New Roman" panose="02020603050405020304" pitchFamily="18" charset="0"/>
                        </a:rPr>
                        <a:t>Observing with follow up conversation</a:t>
                      </a:r>
                      <a:endParaRPr lang="en-NZ" sz="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buFont typeface="Symbol" pitchFamily="2" charset="2"/>
                        <a:buChar char=""/>
                      </a:pPr>
                      <a:r>
                        <a:rPr lang="en-AU" sz="800" dirty="0">
                          <a:effectLst/>
                          <a:latin typeface="Cambria" panose="02040503050406030204" pitchFamily="18" charset="0"/>
                          <a:ea typeface="MS Mincho" panose="02020609040205080304" pitchFamily="49" charset="-128"/>
                          <a:cs typeface="Times New Roman" panose="02020603050405020304" pitchFamily="18" charset="0"/>
                        </a:rPr>
                        <a:t>Able to connect teaching decisions to impact on learners</a:t>
                      </a:r>
                      <a:endParaRPr lang="en-NZ" sz="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buFont typeface="Symbol" pitchFamily="2" charset="2"/>
                        <a:buChar char=""/>
                      </a:pPr>
                      <a:r>
                        <a:rPr lang="en-AU" sz="800" dirty="0">
                          <a:effectLst/>
                          <a:latin typeface="Cambria" panose="02040503050406030204" pitchFamily="18" charset="0"/>
                          <a:ea typeface="MS Mincho" panose="02020609040205080304" pitchFamily="49" charset="-128"/>
                          <a:cs typeface="Times New Roman" panose="02020603050405020304" pitchFamily="18" charset="0"/>
                        </a:rPr>
                        <a:t>Conveys clear expectations</a:t>
                      </a:r>
                      <a:endParaRPr lang="en-NZ" sz="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buFont typeface="Symbol" pitchFamily="2" charset="2"/>
                        <a:buChar char=""/>
                      </a:pPr>
                      <a:r>
                        <a:rPr lang="en-AU" sz="800" dirty="0">
                          <a:effectLst/>
                          <a:latin typeface="Cambria" panose="02040503050406030204" pitchFamily="18" charset="0"/>
                          <a:ea typeface="MS Mincho" panose="02020609040205080304" pitchFamily="49" charset="-128"/>
                          <a:cs typeface="Times New Roman" panose="02020603050405020304" pitchFamily="18" charset="0"/>
                        </a:rPr>
                        <a:t>Supporting the emotional experiences of teaching</a:t>
                      </a:r>
                      <a:endParaRPr lang="en-NZ" sz="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buFont typeface="Symbol" pitchFamily="2" charset="2"/>
                        <a:buChar char=""/>
                      </a:pPr>
                      <a:r>
                        <a:rPr lang="en-AU" sz="800" dirty="0">
                          <a:effectLst/>
                          <a:latin typeface="Cambria" panose="02040503050406030204" pitchFamily="18" charset="0"/>
                          <a:ea typeface="MS Mincho" panose="02020609040205080304" pitchFamily="49" charset="-128"/>
                          <a:cs typeface="Times New Roman" panose="02020603050405020304" pitchFamily="18" charset="0"/>
                        </a:rPr>
                        <a:t>Carving out time for regular support</a:t>
                      </a:r>
                      <a:endParaRPr lang="en-NZ" sz="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buFont typeface="Symbol" pitchFamily="2" charset="2"/>
                        <a:buChar char=""/>
                      </a:pPr>
                      <a:r>
                        <a:rPr lang="en-AU" sz="800" dirty="0">
                          <a:effectLst/>
                          <a:latin typeface="Cambria" panose="02040503050406030204" pitchFamily="18" charset="0"/>
                          <a:ea typeface="MS Mincho" panose="02020609040205080304" pitchFamily="49" charset="-128"/>
                          <a:cs typeface="Times New Roman" panose="02020603050405020304" pitchFamily="18" charset="0"/>
                        </a:rPr>
                        <a:t>Retaining confidence in the face of challenge</a:t>
                      </a:r>
                      <a:endParaRPr lang="en-NZ" sz="800" dirty="0">
                        <a:effectLst/>
                        <a:latin typeface="Cambria" panose="02040503050406030204" pitchFamily="18" charset="0"/>
                        <a:ea typeface="MS Mincho" panose="02020609040205080304" pitchFamily="49" charset="-128"/>
                        <a:cs typeface="Times New Roman" panose="02020603050405020304" pitchFamily="18" charset="0"/>
                      </a:endParaRPr>
                    </a:p>
                    <a:p>
                      <a:pPr marL="457200"/>
                      <a:r>
                        <a:rPr lang="en-AU" sz="800" dirty="0">
                          <a:effectLst/>
                          <a:latin typeface="Cambria" panose="02040503050406030204" pitchFamily="18" charset="0"/>
                          <a:ea typeface="MS Mincho" panose="02020609040205080304" pitchFamily="49" charset="-128"/>
                          <a:cs typeface="Times New Roman" panose="02020603050405020304" pitchFamily="18" charset="0"/>
                        </a:rPr>
                        <a:t> </a:t>
                      </a:r>
                      <a:endParaRPr lang="en-NZ" sz="800" dirty="0">
                        <a:effectLst/>
                        <a:latin typeface="Cambria" panose="02040503050406030204" pitchFamily="18" charset="0"/>
                        <a:ea typeface="MS Mincho" panose="02020609040205080304" pitchFamily="49" charset="-128"/>
                        <a:cs typeface="Times New Roman" panose="02020603050405020304" pitchFamily="18" charset="0"/>
                      </a:endParaRPr>
                    </a:p>
                    <a:p>
                      <a:pPr marL="457200"/>
                      <a:r>
                        <a:rPr lang="en-AU" sz="800" b="1" dirty="0">
                          <a:effectLst/>
                          <a:latin typeface="Cambria" panose="02040503050406030204" pitchFamily="18" charset="0"/>
                          <a:ea typeface="MS Mincho" panose="02020609040205080304" pitchFamily="49" charset="-128"/>
                          <a:cs typeface="Times New Roman" panose="02020603050405020304" pitchFamily="18" charset="0"/>
                        </a:rPr>
                        <a:t> </a:t>
                      </a:r>
                      <a:endParaRPr lang="en-NZ" sz="8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342900" lvl="0" indent="-342900">
                        <a:buFont typeface="Symbol" pitchFamily="2" charset="2"/>
                        <a:buChar char=""/>
                      </a:pPr>
                      <a:r>
                        <a:rPr lang="en-AU" sz="800" dirty="0">
                          <a:effectLst/>
                          <a:latin typeface="Cambria" panose="02040503050406030204" pitchFamily="18" charset="0"/>
                          <a:ea typeface="MS Mincho" panose="02020609040205080304" pitchFamily="49" charset="-128"/>
                          <a:cs typeface="Times New Roman" panose="02020603050405020304" pitchFamily="18" charset="0"/>
                        </a:rPr>
                        <a:t>Knowledge of the kaiako </a:t>
                      </a:r>
                      <a:r>
                        <a:rPr lang="en-AU" sz="800" dirty="0" err="1">
                          <a:effectLst/>
                          <a:latin typeface="Cambria" panose="02040503050406030204" pitchFamily="18" charset="0"/>
                          <a:ea typeface="MS Mincho" panose="02020609040205080304" pitchFamily="49" charset="-128"/>
                          <a:cs typeface="Times New Roman" panose="02020603050405020304" pitchFamily="18" charset="0"/>
                        </a:rPr>
                        <a:t>pitomata</a:t>
                      </a:r>
                      <a:endParaRPr lang="en-NZ" sz="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buFont typeface="Symbol" pitchFamily="2" charset="2"/>
                        <a:buChar char=""/>
                      </a:pPr>
                      <a:r>
                        <a:rPr lang="en-AU" sz="800" dirty="0">
                          <a:effectLst/>
                          <a:latin typeface="Cambria" panose="02040503050406030204" pitchFamily="18" charset="0"/>
                          <a:ea typeface="MS Mincho" panose="02020609040205080304" pitchFamily="49" charset="-128"/>
                          <a:cs typeface="Times New Roman" panose="02020603050405020304" pitchFamily="18" charset="0"/>
                        </a:rPr>
                        <a:t>Self knowledge</a:t>
                      </a:r>
                      <a:endParaRPr lang="en-NZ" sz="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buFont typeface="Symbol" pitchFamily="2" charset="2"/>
                        <a:buChar char=""/>
                      </a:pPr>
                      <a:r>
                        <a:rPr lang="en-AU" sz="800" dirty="0">
                          <a:effectLst/>
                          <a:latin typeface="Cambria" panose="02040503050406030204" pitchFamily="18" charset="0"/>
                          <a:ea typeface="MS Mincho" panose="02020609040205080304" pitchFamily="49" charset="-128"/>
                          <a:cs typeface="Times New Roman" panose="02020603050405020304" pitchFamily="18" charset="0"/>
                        </a:rPr>
                        <a:t>Institutional (school) knowledge</a:t>
                      </a:r>
                      <a:endParaRPr lang="en-NZ" sz="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buFont typeface="Symbol" pitchFamily="2" charset="2"/>
                        <a:buChar char=""/>
                      </a:pPr>
                      <a:r>
                        <a:rPr lang="en-AU" sz="800" dirty="0">
                          <a:effectLst/>
                          <a:latin typeface="Cambria" panose="02040503050406030204" pitchFamily="18" charset="0"/>
                          <a:ea typeface="MS Mincho" panose="02020609040205080304" pitchFamily="49" charset="-128"/>
                          <a:cs typeface="Times New Roman" panose="02020603050405020304" pitchFamily="18" charset="0"/>
                        </a:rPr>
                        <a:t>Knowledge of school culture</a:t>
                      </a:r>
                      <a:endParaRPr lang="en-NZ" sz="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buFont typeface="Symbol" pitchFamily="2" charset="2"/>
                        <a:buChar char=""/>
                      </a:pPr>
                      <a:r>
                        <a:rPr lang="en-AU" sz="800" dirty="0">
                          <a:effectLst/>
                          <a:latin typeface="Cambria" panose="02040503050406030204" pitchFamily="18" charset="0"/>
                          <a:ea typeface="MS Mincho" panose="02020609040205080304" pitchFamily="49" charset="-128"/>
                          <a:cs typeface="Times New Roman" panose="02020603050405020304" pitchFamily="18" charset="0"/>
                        </a:rPr>
                        <a:t>Subject content knowledge</a:t>
                      </a:r>
                      <a:endParaRPr lang="en-NZ" sz="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buFont typeface="Symbol" pitchFamily="2" charset="2"/>
                        <a:buChar char=""/>
                      </a:pPr>
                      <a:r>
                        <a:rPr lang="en-AU" sz="800" dirty="0">
                          <a:effectLst/>
                          <a:latin typeface="Cambria" panose="02040503050406030204" pitchFamily="18" charset="0"/>
                          <a:ea typeface="MS Mincho" panose="02020609040205080304" pitchFamily="49" charset="-128"/>
                          <a:cs typeface="Times New Roman" panose="02020603050405020304" pitchFamily="18" charset="0"/>
                        </a:rPr>
                        <a:t>Pedagogical content knowledge</a:t>
                      </a:r>
                      <a:endParaRPr lang="en-NZ" sz="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buFont typeface="Symbol" pitchFamily="2" charset="2"/>
                        <a:buChar char=""/>
                      </a:pPr>
                      <a:r>
                        <a:rPr lang="en-AU" sz="800" dirty="0">
                          <a:effectLst/>
                          <a:latin typeface="Cambria" panose="02040503050406030204" pitchFamily="18" charset="0"/>
                          <a:ea typeface="MS Mincho" panose="02020609040205080304" pitchFamily="49" charset="-128"/>
                          <a:cs typeface="Times New Roman" panose="02020603050405020304" pitchFamily="18" charset="0"/>
                        </a:rPr>
                        <a:t>Knowledge of school processes and systems</a:t>
                      </a:r>
                      <a:endParaRPr lang="en-NZ" sz="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buFont typeface="Symbol" pitchFamily="2" charset="2"/>
                        <a:buChar char=""/>
                      </a:pPr>
                      <a:r>
                        <a:rPr lang="en-AU" sz="800" dirty="0">
                          <a:effectLst/>
                          <a:latin typeface="Cambria" panose="02040503050406030204" pitchFamily="18" charset="0"/>
                          <a:ea typeface="MS Mincho" panose="02020609040205080304" pitchFamily="49" charset="-128"/>
                          <a:cs typeface="Times New Roman" panose="02020603050405020304" pitchFamily="18" charset="0"/>
                        </a:rPr>
                        <a:t>Giving access to the school’s physical resources</a:t>
                      </a:r>
                      <a:endParaRPr lang="en-NZ" sz="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buFont typeface="Symbol" pitchFamily="2" charset="2"/>
                        <a:buChar char=""/>
                      </a:pPr>
                      <a:r>
                        <a:rPr lang="en-AU" sz="800" dirty="0">
                          <a:effectLst/>
                          <a:latin typeface="Cambria" panose="02040503050406030204" pitchFamily="18" charset="0"/>
                          <a:ea typeface="MS Mincho" panose="02020609040205080304" pitchFamily="49" charset="-128"/>
                          <a:cs typeface="Times New Roman" panose="02020603050405020304" pitchFamily="18" charset="0"/>
                        </a:rPr>
                        <a:t>Knowledge of teaching as inquiry</a:t>
                      </a:r>
                      <a:endParaRPr lang="en-NZ" sz="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buFont typeface="Symbol" pitchFamily="2" charset="2"/>
                        <a:buChar char=""/>
                      </a:pPr>
                      <a:r>
                        <a:rPr lang="en-AU" sz="800" dirty="0">
                          <a:effectLst/>
                          <a:latin typeface="Cambria" panose="02040503050406030204" pitchFamily="18" charset="0"/>
                          <a:ea typeface="MS Mincho" panose="02020609040205080304" pitchFamily="49" charset="-128"/>
                          <a:cs typeface="Times New Roman" panose="02020603050405020304" pitchFamily="18" charset="0"/>
                        </a:rPr>
                        <a:t>Knowledge of assessment tools</a:t>
                      </a:r>
                      <a:endParaRPr lang="en-NZ" sz="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buFont typeface="Symbol" pitchFamily="2" charset="2"/>
                        <a:buChar char=""/>
                      </a:pPr>
                      <a:r>
                        <a:rPr lang="en-AU" sz="800" i="1" dirty="0">
                          <a:effectLst/>
                          <a:latin typeface="Cambria" panose="02040503050406030204" pitchFamily="18" charset="0"/>
                          <a:ea typeface="MS Mincho" panose="02020609040205080304" pitchFamily="49" charset="-128"/>
                          <a:cs typeface="Times New Roman" panose="02020603050405020304" pitchFamily="18" charset="0"/>
                        </a:rPr>
                        <a:t>…and making all this knowledge available</a:t>
                      </a:r>
                      <a:endParaRPr lang="en-NZ" sz="8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2260979636"/>
                  </a:ext>
                </a:extLst>
              </a:tr>
            </a:tbl>
          </a:graphicData>
        </a:graphic>
      </p:graphicFrame>
    </p:spTree>
    <p:extLst>
      <p:ext uri="{BB962C8B-B14F-4D97-AF65-F5344CB8AC3E}">
        <p14:creationId xmlns:p14="http://schemas.microsoft.com/office/powerpoint/2010/main" val="19428144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C11C866-2497-3DDB-3B1F-938FB7A28583}"/>
              </a:ext>
            </a:extLst>
          </p:cNvPr>
          <p:cNvSpPr>
            <a:spLocks noGrp="1"/>
          </p:cNvSpPr>
          <p:nvPr>
            <p:ph sz="quarter" idx="12"/>
          </p:nvPr>
        </p:nvSpPr>
        <p:spPr/>
        <p:txBody>
          <a:bodyPr/>
          <a:lstStyle/>
          <a:p>
            <a:r>
              <a:rPr lang="en-US" dirty="0"/>
              <a:t>Shoulder to shoulder approach</a:t>
            </a:r>
          </a:p>
          <a:p>
            <a:r>
              <a:rPr lang="en-US" dirty="0"/>
              <a:t>Guide alongside strategy</a:t>
            </a:r>
          </a:p>
          <a:p>
            <a:r>
              <a:rPr lang="en-US" dirty="0"/>
              <a:t>Relationship is important </a:t>
            </a:r>
          </a:p>
          <a:p>
            <a:r>
              <a:rPr lang="en-US" dirty="0"/>
              <a:t>Communication is pivotal</a:t>
            </a:r>
          </a:p>
        </p:txBody>
      </p:sp>
      <p:pic>
        <p:nvPicPr>
          <p:cNvPr id="6" name="Content Placeholder 5" descr="Paper chain people and their shadows">
            <a:extLst>
              <a:ext uri="{FF2B5EF4-FFF2-40B4-BE49-F238E27FC236}">
                <a16:creationId xmlns:a16="http://schemas.microsoft.com/office/drawing/2014/main" id="{F679612F-4BE6-DB7B-5AE9-A855FF378800}"/>
              </a:ext>
            </a:extLst>
          </p:cNvPr>
          <p:cNvPicPr>
            <a:picLocks noGrp="1" noChangeAspect="1"/>
          </p:cNvPicPr>
          <p:nvPr>
            <p:ph sz="quarter" idx="15"/>
          </p:nvPr>
        </p:nvPicPr>
        <p:blipFill>
          <a:blip r:embed="rId2"/>
          <a:stretch>
            <a:fillRect/>
          </a:stretch>
        </p:blipFill>
        <p:spPr>
          <a:xfrm>
            <a:off x="4817327" y="2710273"/>
            <a:ext cx="3212248" cy="2141498"/>
          </a:xfrm>
        </p:spPr>
      </p:pic>
      <p:sp>
        <p:nvSpPr>
          <p:cNvPr id="4" name="Text Placeholder 3">
            <a:extLst>
              <a:ext uri="{FF2B5EF4-FFF2-40B4-BE49-F238E27FC236}">
                <a16:creationId xmlns:a16="http://schemas.microsoft.com/office/drawing/2014/main" id="{FD3F774C-2363-6E9D-3D28-43FC716D5927}"/>
              </a:ext>
            </a:extLst>
          </p:cNvPr>
          <p:cNvSpPr>
            <a:spLocks noGrp="1"/>
          </p:cNvSpPr>
          <p:nvPr>
            <p:ph type="body" sz="quarter" idx="10"/>
          </p:nvPr>
        </p:nvSpPr>
        <p:spPr/>
        <p:txBody>
          <a:bodyPr/>
          <a:lstStyle/>
          <a:p>
            <a:r>
              <a:rPr lang="en-US" dirty="0" err="1"/>
              <a:t>Kaihāpai</a:t>
            </a:r>
            <a:r>
              <a:rPr lang="en-US" dirty="0"/>
              <a:t> key take homes</a:t>
            </a:r>
          </a:p>
        </p:txBody>
      </p:sp>
    </p:spTree>
    <p:extLst>
      <p:ext uri="{BB962C8B-B14F-4D97-AF65-F5344CB8AC3E}">
        <p14:creationId xmlns:p14="http://schemas.microsoft.com/office/powerpoint/2010/main" val="14339414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FDCAE4-D5F1-474F-A3BE-4BDC42B73DC9}"/>
              </a:ext>
            </a:extLst>
          </p:cNvPr>
          <p:cNvSpPr>
            <a:spLocks noGrp="1"/>
          </p:cNvSpPr>
          <p:nvPr>
            <p:ph sz="quarter" idx="15"/>
          </p:nvPr>
        </p:nvSpPr>
        <p:spPr>
          <a:xfrm>
            <a:off x="577593" y="2299168"/>
            <a:ext cx="8061584" cy="4084171"/>
          </a:xfrm>
        </p:spPr>
        <p:txBody>
          <a:bodyPr/>
          <a:lstStyle/>
          <a:p>
            <a:pPr>
              <a:lnSpc>
                <a:spcPct val="115000"/>
              </a:lnSpc>
            </a:pPr>
            <a:r>
              <a:rPr lang="en-NZ" sz="1800" b="1" dirty="0">
                <a:latin typeface="Calibri" panose="020F0502020204030204" pitchFamily="34" charset="0"/>
                <a:ea typeface="Calibri" panose="020F0502020204030204" pitchFamily="34" charset="0"/>
                <a:cs typeface="Times New Roman" panose="02020603050405020304" pitchFamily="18" charset="0"/>
              </a:rPr>
              <a:t>TASKS</a:t>
            </a:r>
          </a:p>
          <a:p>
            <a:pPr>
              <a:lnSpc>
                <a:spcPct val="115000"/>
              </a:lnSpc>
            </a:pPr>
            <a:r>
              <a:rPr lang="en-NZ" sz="1800" b="1" dirty="0">
                <a:latin typeface="Calibri" panose="020F0502020204030204" pitchFamily="34" charset="0"/>
                <a:ea typeface="Calibri" panose="020F0502020204030204" pitchFamily="34" charset="0"/>
                <a:cs typeface="Times New Roman" panose="02020603050405020304" pitchFamily="18" charset="0"/>
              </a:rPr>
              <a:t>The three main tasks for attention while on practicum 1A:</a:t>
            </a:r>
            <a:br>
              <a:rPr lang="en-NZ" sz="1800" dirty="0">
                <a:latin typeface="Calibri" panose="020F0502020204030204" pitchFamily="34" charset="0"/>
                <a:ea typeface="Calibri" panose="020F0502020204030204" pitchFamily="34" charset="0"/>
                <a:cs typeface="Times New Roman" panose="02020603050405020304" pitchFamily="18" charset="0"/>
              </a:rPr>
            </a:br>
            <a:r>
              <a:rPr lang="en-NZ" sz="1800" b="1" dirty="0">
                <a:latin typeface="Calibri" panose="020F0502020204030204" pitchFamily="34" charset="0"/>
                <a:ea typeface="Calibri" panose="020F0502020204030204" pitchFamily="34" charset="0"/>
                <a:cs typeface="Times New Roman" panose="02020603050405020304" pitchFamily="18" charset="0"/>
              </a:rPr>
              <a:t>1. Professional Learning Goals</a:t>
            </a:r>
          </a:p>
          <a:p>
            <a:pPr marL="285750" indent="-285750">
              <a:lnSpc>
                <a:spcPct val="115000"/>
              </a:lnSpc>
              <a:buFontTx/>
              <a:buChar char="-"/>
            </a:pPr>
            <a:r>
              <a:rPr lang="en-NZ" sz="1800" dirty="0">
                <a:latin typeface="Calibri" panose="020F0502020204030204" pitchFamily="34" charset="0"/>
                <a:ea typeface="Calibri" panose="020F0502020204030204" pitchFamily="34" charset="0"/>
                <a:cs typeface="Times New Roman" panose="02020603050405020304" pitchFamily="18" charset="0"/>
              </a:rPr>
              <a:t>Professional relationships</a:t>
            </a:r>
          </a:p>
          <a:p>
            <a:pPr marL="285750" indent="-285750">
              <a:lnSpc>
                <a:spcPct val="115000"/>
              </a:lnSpc>
              <a:buFontTx/>
              <a:buChar char="-"/>
            </a:pPr>
            <a:r>
              <a:rPr lang="en-NZ" sz="1800" dirty="0">
                <a:latin typeface="Calibri" panose="020F0502020204030204" pitchFamily="34" charset="0"/>
                <a:ea typeface="Calibri" panose="020F0502020204030204" pitchFamily="34" charset="0"/>
                <a:cs typeface="Times New Roman" panose="02020603050405020304" pitchFamily="18" charset="0"/>
              </a:rPr>
              <a:t>Learning focused culture</a:t>
            </a:r>
          </a:p>
          <a:p>
            <a:pPr>
              <a:lnSpc>
                <a:spcPct val="115000"/>
              </a:lnSpc>
            </a:pPr>
            <a:r>
              <a:rPr lang="en-NZ" sz="1800" b="1" dirty="0">
                <a:latin typeface="Calibri" panose="020F0502020204030204" pitchFamily="34" charset="0"/>
                <a:ea typeface="Calibri" panose="020F0502020204030204" pitchFamily="34" charset="0"/>
                <a:cs typeface="Times New Roman" panose="02020603050405020304" pitchFamily="18" charset="0"/>
              </a:rPr>
              <a:t>2. Familiarisation with Setting</a:t>
            </a:r>
          </a:p>
          <a:p>
            <a:pPr algn="just">
              <a:lnSpc>
                <a:spcPct val="107000"/>
              </a:lnSpc>
            </a:pPr>
            <a:r>
              <a:rPr lang="en-NZ" sz="1800" dirty="0">
                <a:latin typeface="Calibri" panose="020F0502020204030204" pitchFamily="34" charset="0"/>
                <a:ea typeface="Calibri" panose="020F0502020204030204" pitchFamily="34" charset="0"/>
                <a:cs typeface="Times New Roman" panose="02020603050405020304" pitchFamily="18" charset="0"/>
              </a:rPr>
              <a:t>Using data to inform decisions. This task will require support. </a:t>
            </a:r>
          </a:p>
          <a:p>
            <a:pPr algn="just">
              <a:lnSpc>
                <a:spcPct val="107000"/>
              </a:lnSpc>
            </a:pPr>
            <a:r>
              <a:rPr lang="en-NZ" sz="1800" b="1" dirty="0">
                <a:latin typeface="Calibri" panose="020F0502020204030204" pitchFamily="34" charset="0"/>
                <a:ea typeface="Calibri" panose="020F0502020204030204" pitchFamily="34" charset="0"/>
                <a:cs typeface="Times New Roman" panose="02020603050405020304" pitchFamily="18" charset="0"/>
              </a:rPr>
              <a:t>3. Design for Learning</a:t>
            </a:r>
          </a:p>
          <a:p>
            <a:pPr>
              <a:lnSpc>
                <a:spcPct val="115000"/>
              </a:lnSpc>
            </a:pPr>
            <a:r>
              <a:rPr lang="en-NZ" sz="1800" dirty="0">
                <a:latin typeface="Calibri" panose="020F0502020204030204" pitchFamily="34" charset="0"/>
                <a:ea typeface="Calibri" panose="020F0502020204030204" pitchFamily="34" charset="0"/>
                <a:cs typeface="Times New Roman" panose="02020603050405020304" pitchFamily="18" charset="0"/>
              </a:rPr>
              <a:t>- Observation, Planning, Teaching, Assessing including formal observations of their teaching by ATs.</a:t>
            </a:r>
          </a:p>
          <a:p>
            <a:pPr>
              <a:lnSpc>
                <a:spcPct val="115000"/>
              </a:lnSpc>
            </a:pPr>
            <a:endParaRPr lang="en-NZ" sz="18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endParaRPr lang="en-NZ" sz="18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endParaRPr lang="en-NZ"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endParaRPr lang="en-NZ" sz="1800" b="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 Placeholder 3">
            <a:extLst>
              <a:ext uri="{FF2B5EF4-FFF2-40B4-BE49-F238E27FC236}">
                <a16:creationId xmlns:a16="http://schemas.microsoft.com/office/drawing/2014/main" id="{4CC944AD-8721-7F45-A9CE-710B1A5B471E}"/>
              </a:ext>
            </a:extLst>
          </p:cNvPr>
          <p:cNvSpPr>
            <a:spLocks noGrp="1"/>
          </p:cNvSpPr>
          <p:nvPr>
            <p:ph type="body" sz="quarter" idx="10"/>
          </p:nvPr>
        </p:nvSpPr>
        <p:spPr/>
        <p:txBody>
          <a:bodyPr/>
          <a:lstStyle/>
          <a:p>
            <a:r>
              <a:rPr lang="en-US" dirty="0"/>
              <a:t>PRACTICUM TASKS</a:t>
            </a:r>
          </a:p>
        </p:txBody>
      </p:sp>
      <p:sp>
        <p:nvSpPr>
          <p:cNvPr id="2" name="Content Placeholder 2">
            <a:extLst>
              <a:ext uri="{FF2B5EF4-FFF2-40B4-BE49-F238E27FC236}">
                <a16:creationId xmlns:a16="http://schemas.microsoft.com/office/drawing/2014/main" id="{EBFDE4E1-10B4-834C-1B0E-3049CCDAE7B0}"/>
              </a:ext>
            </a:extLst>
          </p:cNvPr>
          <p:cNvSpPr txBox="1">
            <a:spLocks/>
          </p:cNvSpPr>
          <p:nvPr/>
        </p:nvSpPr>
        <p:spPr>
          <a:xfrm>
            <a:off x="4371861" y="2582864"/>
            <a:ext cx="4267316" cy="38004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rgbClr val="00427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p>
        </p:txBody>
      </p:sp>
      <p:pic>
        <p:nvPicPr>
          <p:cNvPr id="6" name="Content Placeholder 5" descr="Logo&#10;&#10;Description automatically generated">
            <a:extLst>
              <a:ext uri="{FF2B5EF4-FFF2-40B4-BE49-F238E27FC236}">
                <a16:creationId xmlns:a16="http://schemas.microsoft.com/office/drawing/2014/main" id="{FADFAC88-3836-CC2E-3273-237B85A256D5}"/>
              </a:ext>
            </a:extLst>
          </p:cNvPr>
          <p:cNvPicPr>
            <a:picLocks noChangeAspect="1"/>
          </p:cNvPicPr>
          <p:nvPr/>
        </p:nvPicPr>
        <p:blipFill>
          <a:blip r:embed="rId3"/>
          <a:stretch>
            <a:fillRect/>
          </a:stretch>
        </p:blipFill>
        <p:spPr>
          <a:xfrm>
            <a:off x="6628154" y="2582864"/>
            <a:ext cx="2011023" cy="1478479"/>
          </a:xfrm>
          <a:prstGeom prst="rect">
            <a:avLst/>
          </a:prstGeom>
        </p:spPr>
      </p:pic>
    </p:spTree>
    <p:extLst>
      <p:ext uri="{BB962C8B-B14F-4D97-AF65-F5344CB8AC3E}">
        <p14:creationId xmlns:p14="http://schemas.microsoft.com/office/powerpoint/2010/main" val="27741680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FDCAE4-D5F1-474F-A3BE-4BDC42B73DC9}"/>
              </a:ext>
            </a:extLst>
          </p:cNvPr>
          <p:cNvSpPr>
            <a:spLocks noGrp="1"/>
          </p:cNvSpPr>
          <p:nvPr>
            <p:ph sz="quarter" idx="15"/>
          </p:nvPr>
        </p:nvSpPr>
        <p:spPr>
          <a:xfrm>
            <a:off x="577593" y="2299168"/>
            <a:ext cx="6838717" cy="4084171"/>
          </a:xfrm>
        </p:spPr>
        <p:txBody>
          <a:bodyPr/>
          <a:lstStyle/>
          <a:p>
            <a:pPr>
              <a:lnSpc>
                <a:spcPct val="115000"/>
              </a:lnSpc>
            </a:pPr>
            <a:r>
              <a:rPr lang="en-NZ" sz="1800" b="1" dirty="0">
                <a:latin typeface="Calibri" panose="020F0502020204030204" pitchFamily="34" charset="0"/>
                <a:ea typeface="Calibri" panose="020F0502020204030204" pitchFamily="34" charset="0"/>
                <a:cs typeface="Times New Roman" panose="02020603050405020304" pitchFamily="18" charset="0"/>
              </a:rPr>
              <a:t>Kaiako </a:t>
            </a:r>
            <a:r>
              <a:rPr lang="en-NZ" sz="1800" b="1" dirty="0" err="1">
                <a:latin typeface="Calibri" panose="020F0502020204030204" pitchFamily="34" charset="0"/>
                <a:ea typeface="Calibri" panose="020F0502020204030204" pitchFamily="34" charset="0"/>
                <a:cs typeface="Times New Roman" panose="02020603050405020304" pitchFamily="18" charset="0"/>
              </a:rPr>
              <a:t>pitomata</a:t>
            </a:r>
            <a:r>
              <a:rPr lang="en-NZ" sz="1800" b="1" dirty="0">
                <a:latin typeface="Calibri" panose="020F0502020204030204" pitchFamily="34" charset="0"/>
                <a:ea typeface="Calibri" panose="020F0502020204030204" pitchFamily="34" charset="0"/>
                <a:cs typeface="Times New Roman" panose="02020603050405020304" pitchFamily="18" charset="0"/>
              </a:rPr>
              <a:t> are also be required to:</a:t>
            </a:r>
          </a:p>
          <a:p>
            <a:pPr marL="285750" indent="-285750">
              <a:lnSpc>
                <a:spcPct val="115000"/>
              </a:lnSpc>
              <a:buFont typeface="Arial" panose="020B0604020202020204" pitchFamily="34" charset="0"/>
              <a:buChar char="•"/>
            </a:pPr>
            <a:r>
              <a:rPr lang="en-NZ" sz="1800" dirty="0">
                <a:latin typeface="Calibri" panose="020F0502020204030204" pitchFamily="34" charset="0"/>
                <a:ea typeface="Calibri" panose="020F0502020204030204" pitchFamily="34" charset="0"/>
                <a:cs typeface="Times New Roman" panose="02020603050405020304" pitchFamily="18" charset="0"/>
              </a:rPr>
              <a:t>collate evidence of progress for each of the Teaching Standards appropriate to their stage of study/practice</a:t>
            </a:r>
          </a:p>
          <a:p>
            <a:pPr>
              <a:lnSpc>
                <a:spcPct val="115000"/>
              </a:lnSpc>
            </a:pPr>
            <a:r>
              <a:rPr lang="en-NZ" sz="1800" b="1" dirty="0">
                <a:latin typeface="Calibri" panose="020F0502020204030204" pitchFamily="34" charset="0"/>
                <a:ea typeface="Calibri" panose="020F0502020204030204" pitchFamily="34" charset="0"/>
                <a:cs typeface="Times New Roman" panose="02020603050405020304" pitchFamily="18" charset="0"/>
              </a:rPr>
              <a:t>In addition to the practicum placements KP will also : </a:t>
            </a:r>
          </a:p>
          <a:p>
            <a:pPr marL="285750" indent="-285750">
              <a:lnSpc>
                <a:spcPct val="115000"/>
              </a:lnSpc>
              <a:buFont typeface="Arial" panose="020B0604020202020204" pitchFamily="34" charset="0"/>
              <a:buChar char="•"/>
            </a:pPr>
            <a:r>
              <a:rPr lang="en-NZ" sz="1800" dirty="0">
                <a:latin typeface="Calibri" panose="020F0502020204030204" pitchFamily="34" charset="0"/>
                <a:ea typeface="Calibri" panose="020F0502020204030204" pitchFamily="34" charset="0"/>
                <a:cs typeface="Times New Roman" panose="02020603050405020304" pitchFamily="18" charset="0"/>
              </a:rPr>
              <a:t>Complete 5 days/25 hours of Focussed Placement</a:t>
            </a:r>
          </a:p>
          <a:p>
            <a:pPr marL="285750" indent="-285750">
              <a:lnSpc>
                <a:spcPct val="115000"/>
              </a:lnSpc>
              <a:buFont typeface="Arial" panose="020B0604020202020204" pitchFamily="34" charset="0"/>
              <a:buChar char="•"/>
            </a:pPr>
            <a:r>
              <a:rPr lang="en-NZ" sz="1800" dirty="0">
                <a:latin typeface="Calibri" panose="020F0502020204030204" pitchFamily="34" charset="0"/>
                <a:ea typeface="Calibri" panose="020F0502020204030204" pitchFamily="34" charset="0"/>
                <a:cs typeface="Times New Roman" panose="02020603050405020304" pitchFamily="18" charset="0"/>
              </a:rPr>
              <a:t>8 microteaching sessions (2 literacy, 2 math, 2 science, 2 arts)</a:t>
            </a:r>
          </a:p>
          <a:p>
            <a:pPr>
              <a:lnSpc>
                <a:spcPct val="115000"/>
              </a:lnSpc>
            </a:pPr>
            <a:endParaRPr lang="en-NZ" sz="18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endParaRPr lang="en-NZ" sz="18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endParaRPr lang="en-NZ" sz="18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endParaRPr lang="en-NZ"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endParaRPr lang="en-NZ" sz="1800" b="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 Placeholder 3">
            <a:extLst>
              <a:ext uri="{FF2B5EF4-FFF2-40B4-BE49-F238E27FC236}">
                <a16:creationId xmlns:a16="http://schemas.microsoft.com/office/drawing/2014/main" id="{4CC944AD-8721-7F45-A9CE-710B1A5B471E}"/>
              </a:ext>
            </a:extLst>
          </p:cNvPr>
          <p:cNvSpPr>
            <a:spLocks noGrp="1"/>
          </p:cNvSpPr>
          <p:nvPr>
            <p:ph type="body" sz="quarter" idx="10"/>
          </p:nvPr>
        </p:nvSpPr>
        <p:spPr/>
        <p:txBody>
          <a:bodyPr/>
          <a:lstStyle/>
          <a:p>
            <a:r>
              <a:rPr lang="en-US" dirty="0"/>
              <a:t>PRACTICUM TASKS</a:t>
            </a:r>
          </a:p>
        </p:txBody>
      </p:sp>
      <p:sp>
        <p:nvSpPr>
          <p:cNvPr id="2" name="Content Placeholder 2">
            <a:extLst>
              <a:ext uri="{FF2B5EF4-FFF2-40B4-BE49-F238E27FC236}">
                <a16:creationId xmlns:a16="http://schemas.microsoft.com/office/drawing/2014/main" id="{EBFDE4E1-10B4-834C-1B0E-3049CCDAE7B0}"/>
              </a:ext>
            </a:extLst>
          </p:cNvPr>
          <p:cNvSpPr txBox="1">
            <a:spLocks/>
          </p:cNvSpPr>
          <p:nvPr/>
        </p:nvSpPr>
        <p:spPr>
          <a:xfrm>
            <a:off x="4371861" y="2582864"/>
            <a:ext cx="4267316" cy="38004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rgbClr val="00427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p>
        </p:txBody>
      </p:sp>
      <p:pic>
        <p:nvPicPr>
          <p:cNvPr id="6" name="Content Placeholder 5" descr="Logo&#10;&#10;Description automatically generated">
            <a:extLst>
              <a:ext uri="{FF2B5EF4-FFF2-40B4-BE49-F238E27FC236}">
                <a16:creationId xmlns:a16="http://schemas.microsoft.com/office/drawing/2014/main" id="{FADFAC88-3836-CC2E-3273-237B85A256D5}"/>
              </a:ext>
            </a:extLst>
          </p:cNvPr>
          <p:cNvPicPr>
            <a:picLocks noChangeAspect="1"/>
          </p:cNvPicPr>
          <p:nvPr/>
        </p:nvPicPr>
        <p:blipFill>
          <a:blip r:embed="rId3"/>
          <a:stretch>
            <a:fillRect/>
          </a:stretch>
        </p:blipFill>
        <p:spPr>
          <a:xfrm>
            <a:off x="6858755" y="4699535"/>
            <a:ext cx="2011023" cy="1478479"/>
          </a:xfrm>
          <a:prstGeom prst="rect">
            <a:avLst/>
          </a:prstGeom>
        </p:spPr>
      </p:pic>
    </p:spTree>
    <p:extLst>
      <p:ext uri="{BB962C8B-B14F-4D97-AF65-F5344CB8AC3E}">
        <p14:creationId xmlns:p14="http://schemas.microsoft.com/office/powerpoint/2010/main" val="24135476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able&#10;&#10;Description automatically generated">
            <a:extLst>
              <a:ext uri="{FF2B5EF4-FFF2-40B4-BE49-F238E27FC236}">
                <a16:creationId xmlns:a16="http://schemas.microsoft.com/office/drawing/2014/main" id="{49AF7D4F-48D4-810A-7EFA-B44F364BE9AC}"/>
              </a:ext>
            </a:extLst>
          </p:cNvPr>
          <p:cNvPicPr>
            <a:picLocks noGrp="1" noChangeAspect="1"/>
          </p:cNvPicPr>
          <p:nvPr>
            <p:ph sz="quarter" idx="12"/>
          </p:nvPr>
        </p:nvPicPr>
        <p:blipFill>
          <a:blip r:embed="rId2"/>
          <a:stretch>
            <a:fillRect/>
          </a:stretch>
        </p:blipFill>
        <p:spPr>
          <a:xfrm>
            <a:off x="1132750" y="2408238"/>
            <a:ext cx="4154349" cy="3822700"/>
          </a:xfrm>
        </p:spPr>
      </p:pic>
      <p:sp>
        <p:nvSpPr>
          <p:cNvPr id="4" name="Text Placeholder 3">
            <a:extLst>
              <a:ext uri="{FF2B5EF4-FFF2-40B4-BE49-F238E27FC236}">
                <a16:creationId xmlns:a16="http://schemas.microsoft.com/office/drawing/2014/main" id="{33575DBF-0207-2319-FC54-B4B6C23C6BA3}"/>
              </a:ext>
            </a:extLst>
          </p:cNvPr>
          <p:cNvSpPr>
            <a:spLocks noGrp="1"/>
          </p:cNvSpPr>
          <p:nvPr>
            <p:ph type="body" sz="quarter" idx="10"/>
          </p:nvPr>
        </p:nvSpPr>
        <p:spPr/>
        <p:txBody>
          <a:bodyPr/>
          <a:lstStyle/>
          <a:p>
            <a:r>
              <a:rPr lang="en-US" dirty="0"/>
              <a:t>PRACTICUM 1A TASKS </a:t>
            </a:r>
          </a:p>
        </p:txBody>
      </p:sp>
    </p:spTree>
    <p:extLst>
      <p:ext uri="{BB962C8B-B14F-4D97-AF65-F5344CB8AC3E}">
        <p14:creationId xmlns:p14="http://schemas.microsoft.com/office/powerpoint/2010/main" val="25714703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CC944AD-8721-7F45-A9CE-710B1A5B471E}"/>
              </a:ext>
            </a:extLst>
          </p:cNvPr>
          <p:cNvSpPr>
            <a:spLocks noGrp="1"/>
          </p:cNvSpPr>
          <p:nvPr>
            <p:ph type="body" sz="quarter" idx="10"/>
          </p:nvPr>
        </p:nvSpPr>
        <p:spPr/>
        <p:txBody>
          <a:bodyPr/>
          <a:lstStyle/>
          <a:p>
            <a:r>
              <a:rPr lang="en-US" dirty="0"/>
              <a:t>PROFESSIONAL PRACTICE TIMING)</a:t>
            </a:r>
          </a:p>
        </p:txBody>
      </p:sp>
      <p:sp>
        <p:nvSpPr>
          <p:cNvPr id="2" name="Content Placeholder 2">
            <a:extLst>
              <a:ext uri="{FF2B5EF4-FFF2-40B4-BE49-F238E27FC236}">
                <a16:creationId xmlns:a16="http://schemas.microsoft.com/office/drawing/2014/main" id="{EBFDE4E1-10B4-834C-1B0E-3049CCDAE7B0}"/>
              </a:ext>
            </a:extLst>
          </p:cNvPr>
          <p:cNvSpPr txBox="1">
            <a:spLocks/>
          </p:cNvSpPr>
          <p:nvPr/>
        </p:nvSpPr>
        <p:spPr>
          <a:xfrm>
            <a:off x="4371861" y="2582864"/>
            <a:ext cx="4267316" cy="38004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rgbClr val="00427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p>
        </p:txBody>
      </p:sp>
      <p:pic>
        <p:nvPicPr>
          <p:cNvPr id="5" name="Picture 4" descr="A table with different colored squares&#10;&#10;Description automatically generated">
            <a:extLst>
              <a:ext uri="{FF2B5EF4-FFF2-40B4-BE49-F238E27FC236}">
                <a16:creationId xmlns:a16="http://schemas.microsoft.com/office/drawing/2014/main" id="{EF613B8F-532C-D578-08D7-574C67FFDB95}"/>
              </a:ext>
            </a:extLst>
          </p:cNvPr>
          <p:cNvPicPr>
            <a:picLocks noChangeAspect="1"/>
          </p:cNvPicPr>
          <p:nvPr/>
        </p:nvPicPr>
        <p:blipFill>
          <a:blip r:embed="rId3"/>
          <a:stretch>
            <a:fillRect/>
          </a:stretch>
        </p:blipFill>
        <p:spPr>
          <a:xfrm>
            <a:off x="2651137" y="2283240"/>
            <a:ext cx="3441448" cy="4239464"/>
          </a:xfrm>
          <a:prstGeom prst="rect">
            <a:avLst/>
          </a:prstGeom>
        </p:spPr>
      </p:pic>
    </p:spTree>
    <p:extLst>
      <p:ext uri="{BB962C8B-B14F-4D97-AF65-F5344CB8AC3E}">
        <p14:creationId xmlns:p14="http://schemas.microsoft.com/office/powerpoint/2010/main" val="10006133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Logo&#10;&#10;Description automatically generated">
            <a:extLst>
              <a:ext uri="{FF2B5EF4-FFF2-40B4-BE49-F238E27FC236}">
                <a16:creationId xmlns:a16="http://schemas.microsoft.com/office/drawing/2014/main" id="{957F801E-9AFC-D348-BCAD-DEC5427A4448}"/>
              </a:ext>
            </a:extLst>
          </p:cNvPr>
          <p:cNvPicPr>
            <a:picLocks noGrp="1" noChangeAspect="1"/>
          </p:cNvPicPr>
          <p:nvPr>
            <p:ph sz="quarter" idx="12"/>
          </p:nvPr>
        </p:nvPicPr>
        <p:blipFill>
          <a:blip r:embed="rId3"/>
          <a:stretch>
            <a:fillRect/>
          </a:stretch>
        </p:blipFill>
        <p:spPr>
          <a:xfrm>
            <a:off x="5178865" y="3298640"/>
            <a:ext cx="2846317" cy="2092577"/>
          </a:xfrm>
        </p:spPr>
      </p:pic>
      <p:sp>
        <p:nvSpPr>
          <p:cNvPr id="3" name="Content Placeholder 2">
            <a:extLst>
              <a:ext uri="{FF2B5EF4-FFF2-40B4-BE49-F238E27FC236}">
                <a16:creationId xmlns:a16="http://schemas.microsoft.com/office/drawing/2014/main" id="{DEFDCAE4-D5F1-474F-A3BE-4BDC42B73DC9}"/>
              </a:ext>
            </a:extLst>
          </p:cNvPr>
          <p:cNvSpPr>
            <a:spLocks noGrp="1"/>
          </p:cNvSpPr>
          <p:nvPr>
            <p:ph sz="quarter" idx="15"/>
          </p:nvPr>
        </p:nvSpPr>
        <p:spPr>
          <a:xfrm>
            <a:off x="846596" y="2377440"/>
            <a:ext cx="4515149" cy="3897567"/>
          </a:xfrm>
        </p:spPr>
        <p:txBody>
          <a:bodyPr/>
          <a:lstStyle/>
          <a:p>
            <a:pPr marL="285750" indent="-285750">
              <a:lnSpc>
                <a:spcPct val="115000"/>
              </a:lnSpc>
              <a:buFont typeface="Arial" panose="020B0604020202020204" pitchFamily="34" charset="0"/>
              <a:buChar char="•"/>
            </a:pPr>
            <a:r>
              <a:rPr lang="en-NZ" sz="1800" dirty="0">
                <a:latin typeface="+mn-lt"/>
                <a:ea typeface="Calibri" panose="020F0502020204030204" pitchFamily="34" charset="0"/>
                <a:cs typeface="Times New Roman" panose="02020603050405020304" pitchFamily="18" charset="0"/>
              </a:rPr>
              <a:t>Core team members  </a:t>
            </a:r>
          </a:p>
          <a:p>
            <a:pPr marL="285750" indent="-285750">
              <a:lnSpc>
                <a:spcPct val="115000"/>
              </a:lnSpc>
              <a:buFont typeface="Arial" panose="020B0604020202020204" pitchFamily="34" charset="0"/>
              <a:buChar char="•"/>
            </a:pPr>
            <a:r>
              <a:rPr lang="en-NZ" sz="1800" dirty="0">
                <a:latin typeface="+mn-lt"/>
                <a:ea typeface="Calibri" panose="020F0502020204030204" pitchFamily="34" charset="0"/>
                <a:cs typeface="Times New Roman" panose="02020603050405020304" pitchFamily="18" charset="0"/>
              </a:rPr>
              <a:t>Programme Structure</a:t>
            </a:r>
          </a:p>
          <a:p>
            <a:pPr marL="285750" indent="-285750">
              <a:lnSpc>
                <a:spcPct val="115000"/>
              </a:lnSpc>
              <a:buFont typeface="Arial" panose="020B0604020202020204" pitchFamily="34" charset="0"/>
              <a:buChar char="•"/>
            </a:pPr>
            <a:r>
              <a:rPr lang="en-NZ" sz="1800" dirty="0">
                <a:latin typeface="+mn-lt"/>
                <a:ea typeface="Calibri" panose="020F0502020204030204" pitchFamily="34" charset="0"/>
                <a:cs typeface="Times New Roman" panose="02020603050405020304" pitchFamily="18" charset="0"/>
              </a:rPr>
              <a:t>Professional Practice Courses</a:t>
            </a:r>
          </a:p>
          <a:p>
            <a:pPr marL="971550" lvl="1" indent="-285750">
              <a:lnSpc>
                <a:spcPct val="115000"/>
              </a:lnSpc>
              <a:buFont typeface="Courier New" panose="02070309020205020404" pitchFamily="49" charset="0"/>
              <a:buChar char="o"/>
            </a:pPr>
            <a:r>
              <a:rPr lang="en-NZ" sz="1800" dirty="0" err="1">
                <a:solidFill>
                  <a:srgbClr val="004277"/>
                </a:solidFill>
                <a:latin typeface="+mn-lt"/>
                <a:ea typeface="Calibri" panose="020F0502020204030204" pitchFamily="34" charset="0"/>
                <a:cs typeface="Times New Roman" panose="02020603050405020304" pitchFamily="18" charset="0"/>
              </a:rPr>
              <a:t>Kaihāpai</a:t>
            </a:r>
            <a:r>
              <a:rPr lang="en-NZ" sz="1800" dirty="0">
                <a:solidFill>
                  <a:srgbClr val="004277"/>
                </a:solidFill>
                <a:latin typeface="+mn-lt"/>
                <a:ea typeface="Calibri" panose="020F0502020204030204" pitchFamily="34" charset="0"/>
                <a:cs typeface="Times New Roman" panose="02020603050405020304" pitchFamily="18" charset="0"/>
              </a:rPr>
              <a:t>-a-Kura Collaboration</a:t>
            </a:r>
          </a:p>
          <a:p>
            <a:pPr marL="971550" lvl="1" indent="-285750">
              <a:lnSpc>
                <a:spcPct val="115000"/>
              </a:lnSpc>
              <a:buFont typeface="Courier New" panose="02070309020205020404" pitchFamily="49" charset="0"/>
              <a:buChar char="o"/>
            </a:pPr>
            <a:r>
              <a:rPr lang="en-NZ" sz="1800" dirty="0">
                <a:solidFill>
                  <a:srgbClr val="004277"/>
                </a:solidFill>
                <a:ea typeface="Calibri" panose="020F0502020204030204" pitchFamily="34" charset="0"/>
                <a:cs typeface="Times New Roman" panose="02020603050405020304" pitchFamily="18" charset="0"/>
              </a:rPr>
              <a:t>Practicum </a:t>
            </a:r>
            <a:r>
              <a:rPr lang="en-NZ" sz="1800" dirty="0">
                <a:solidFill>
                  <a:srgbClr val="004277"/>
                </a:solidFill>
                <a:latin typeface="+mn-lt"/>
                <a:ea typeface="Calibri" panose="020F0502020204030204" pitchFamily="34" charset="0"/>
                <a:cs typeface="Times New Roman" panose="02020603050405020304" pitchFamily="18" charset="0"/>
              </a:rPr>
              <a:t>Timings</a:t>
            </a:r>
          </a:p>
          <a:p>
            <a:pPr marL="971550" lvl="1" indent="-285750">
              <a:lnSpc>
                <a:spcPct val="115000"/>
              </a:lnSpc>
              <a:buFont typeface="Courier New" panose="02070309020205020404" pitchFamily="49" charset="0"/>
              <a:buChar char="o"/>
            </a:pPr>
            <a:r>
              <a:rPr lang="en-NZ" sz="1800" dirty="0">
                <a:solidFill>
                  <a:srgbClr val="004277"/>
                </a:solidFill>
                <a:latin typeface="+mn-lt"/>
                <a:ea typeface="Calibri" panose="020F0502020204030204" pitchFamily="34" charset="0"/>
                <a:cs typeface="Times New Roman" panose="02020603050405020304" pitchFamily="18" charset="0"/>
              </a:rPr>
              <a:t>Tasks</a:t>
            </a:r>
          </a:p>
          <a:p>
            <a:pPr marL="971550" lvl="1" indent="-285750">
              <a:lnSpc>
                <a:spcPct val="115000"/>
              </a:lnSpc>
              <a:buFont typeface="Courier New" panose="02070309020205020404" pitchFamily="49" charset="0"/>
              <a:buChar char="o"/>
            </a:pPr>
            <a:r>
              <a:rPr lang="en-NZ" sz="1800" dirty="0">
                <a:solidFill>
                  <a:srgbClr val="004277"/>
                </a:solidFill>
                <a:ea typeface="Calibri" panose="020F0502020204030204" pitchFamily="34" charset="0"/>
                <a:cs typeface="Times New Roman" panose="02020603050405020304" pitchFamily="18" charset="0"/>
              </a:rPr>
              <a:t>Collaboration with AT’s</a:t>
            </a:r>
            <a:endParaRPr lang="en-NZ" sz="1800" dirty="0">
              <a:solidFill>
                <a:srgbClr val="004277"/>
              </a:solidFill>
              <a:latin typeface="+mn-lt"/>
              <a:ea typeface="Calibri" panose="020F0502020204030204" pitchFamily="34" charset="0"/>
              <a:cs typeface="Times New Roman" panose="02020603050405020304" pitchFamily="18" charset="0"/>
            </a:endParaRPr>
          </a:p>
          <a:p>
            <a:pPr marL="285750" indent="-285750">
              <a:lnSpc>
                <a:spcPct val="115000"/>
              </a:lnSpc>
              <a:buFont typeface="Arial" panose="020B0604020202020204" pitchFamily="34" charset="0"/>
              <a:buChar char="•"/>
            </a:pPr>
            <a:r>
              <a:rPr lang="en-NZ" sz="1800" dirty="0" err="1">
                <a:latin typeface="+mn-lt"/>
                <a:ea typeface="Calibri" panose="020F0502020204030204" pitchFamily="34" charset="0"/>
                <a:cs typeface="Times New Roman" panose="02020603050405020304" pitchFamily="18" charset="0"/>
              </a:rPr>
              <a:t>Pātai</a:t>
            </a:r>
            <a:r>
              <a:rPr lang="en-NZ" sz="1800" dirty="0">
                <a:latin typeface="+mn-lt"/>
                <a:ea typeface="Calibri" panose="020F0502020204030204" pitchFamily="34" charset="0"/>
                <a:cs typeface="Times New Roman" panose="02020603050405020304" pitchFamily="18" charset="0"/>
              </a:rPr>
              <a:t> </a:t>
            </a:r>
          </a:p>
          <a:p>
            <a:pPr marL="285750" indent="-285750">
              <a:lnSpc>
                <a:spcPct val="115000"/>
              </a:lnSpc>
              <a:buFont typeface="Courier New" panose="02070309020205020404" pitchFamily="49" charset="0"/>
              <a:buChar char="o"/>
            </a:pPr>
            <a:endParaRPr lang="en-NZ" sz="1800" dirty="0">
              <a:latin typeface="+mn-lt"/>
              <a:ea typeface="Calibri" panose="020F0502020204030204" pitchFamily="34" charset="0"/>
              <a:cs typeface="Times New Roman" panose="02020603050405020304" pitchFamily="18" charset="0"/>
            </a:endParaRPr>
          </a:p>
          <a:p>
            <a:pPr marL="285750" indent="-285750">
              <a:lnSpc>
                <a:spcPct val="115000"/>
              </a:lnSpc>
              <a:buFont typeface="Arial" panose="020B0604020202020204" pitchFamily="34" charset="0"/>
              <a:buChar char="•"/>
            </a:pPr>
            <a:endParaRPr lang="en-NZ" sz="1800" b="0" dirty="0">
              <a:effectLst/>
              <a:latin typeface="+mn-lt"/>
              <a:ea typeface="Calibri" panose="020F0502020204030204" pitchFamily="34" charset="0"/>
              <a:cs typeface="Times New Roman" panose="02020603050405020304" pitchFamily="18" charset="0"/>
            </a:endParaRPr>
          </a:p>
          <a:p>
            <a:pPr marL="285750" indent="-285750">
              <a:lnSpc>
                <a:spcPct val="115000"/>
              </a:lnSpc>
              <a:buFont typeface="Arial" panose="020B0604020202020204" pitchFamily="34" charset="0"/>
              <a:buChar char="•"/>
            </a:pPr>
            <a:endParaRPr lang="en-NZ" sz="1800" b="0" dirty="0">
              <a:effectLst/>
              <a:latin typeface="+mn-lt"/>
              <a:ea typeface="Calibri" panose="020F0502020204030204" pitchFamily="34" charset="0"/>
              <a:cs typeface="Times New Roman" panose="02020603050405020304" pitchFamily="18" charset="0"/>
            </a:endParaRPr>
          </a:p>
        </p:txBody>
      </p:sp>
      <p:sp>
        <p:nvSpPr>
          <p:cNvPr id="4" name="Text Placeholder 3">
            <a:extLst>
              <a:ext uri="{FF2B5EF4-FFF2-40B4-BE49-F238E27FC236}">
                <a16:creationId xmlns:a16="http://schemas.microsoft.com/office/drawing/2014/main" id="{4CC944AD-8721-7F45-A9CE-710B1A5B471E}"/>
              </a:ext>
            </a:extLst>
          </p:cNvPr>
          <p:cNvSpPr>
            <a:spLocks noGrp="1"/>
          </p:cNvSpPr>
          <p:nvPr>
            <p:ph type="body" sz="quarter" idx="10"/>
          </p:nvPr>
        </p:nvSpPr>
        <p:spPr/>
        <p:txBody>
          <a:bodyPr/>
          <a:lstStyle/>
          <a:p>
            <a:r>
              <a:rPr lang="en-US" dirty="0"/>
              <a:t>SESSION OUTLINE</a:t>
            </a:r>
          </a:p>
        </p:txBody>
      </p:sp>
      <p:sp>
        <p:nvSpPr>
          <p:cNvPr id="2" name="Content Placeholder 2">
            <a:extLst>
              <a:ext uri="{FF2B5EF4-FFF2-40B4-BE49-F238E27FC236}">
                <a16:creationId xmlns:a16="http://schemas.microsoft.com/office/drawing/2014/main" id="{EBFDE4E1-10B4-834C-1B0E-3049CCDAE7B0}"/>
              </a:ext>
            </a:extLst>
          </p:cNvPr>
          <p:cNvSpPr txBox="1">
            <a:spLocks/>
          </p:cNvSpPr>
          <p:nvPr/>
        </p:nvSpPr>
        <p:spPr>
          <a:xfrm>
            <a:off x="5178865" y="2582864"/>
            <a:ext cx="3460312" cy="38004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rgbClr val="00427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p>
        </p:txBody>
      </p:sp>
    </p:spTree>
    <p:extLst>
      <p:ext uri="{BB962C8B-B14F-4D97-AF65-F5344CB8AC3E}">
        <p14:creationId xmlns:p14="http://schemas.microsoft.com/office/powerpoint/2010/main" val="30799406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FDCAE4-D5F1-474F-A3BE-4BDC42B73DC9}"/>
              </a:ext>
            </a:extLst>
          </p:cNvPr>
          <p:cNvSpPr>
            <a:spLocks noGrp="1"/>
          </p:cNvSpPr>
          <p:nvPr>
            <p:ph sz="quarter" idx="15"/>
          </p:nvPr>
        </p:nvSpPr>
        <p:spPr>
          <a:xfrm>
            <a:off x="577593" y="2437853"/>
            <a:ext cx="7643042" cy="3800475"/>
          </a:xfrm>
        </p:spPr>
        <p:txBody>
          <a:bodyPr/>
          <a:lstStyle/>
          <a:p>
            <a:pPr>
              <a:lnSpc>
                <a:spcPct val="100000"/>
              </a:lnSpc>
              <a:spcBef>
                <a:spcPts val="0"/>
              </a:spcBef>
            </a:pPr>
            <a:r>
              <a:rPr lang="en-NZ" sz="2000" b="0" i="0" u="none" strike="noStrike" dirty="0">
                <a:effectLst/>
              </a:rPr>
              <a:t>The first appraisal will </a:t>
            </a:r>
            <a:r>
              <a:rPr lang="en-NZ" sz="2000" dirty="0"/>
              <a:t>likely </a:t>
            </a:r>
            <a:r>
              <a:rPr lang="en-NZ" sz="2000" b="0" i="0" u="none" strike="noStrike" dirty="0">
                <a:effectLst/>
              </a:rPr>
              <a:t>be </a:t>
            </a:r>
            <a:r>
              <a:rPr lang="en-NZ" sz="2000" b="1" i="0" u="none" strike="noStrike" dirty="0">
                <a:effectLst/>
              </a:rPr>
              <a:t>online</a:t>
            </a:r>
            <a:r>
              <a:rPr lang="en-NZ" sz="2000" b="0" i="0" u="none" strike="noStrike" dirty="0">
                <a:effectLst/>
              </a:rPr>
              <a:t> rather than a face-to-face visit followed by a face to face observation and appraisal in 1B.</a:t>
            </a:r>
          </a:p>
          <a:p>
            <a:pPr>
              <a:lnSpc>
                <a:spcPct val="100000"/>
              </a:lnSpc>
              <a:spcBef>
                <a:spcPts val="0"/>
              </a:spcBef>
            </a:pPr>
            <a:endParaRPr lang="en-NZ" sz="2000" dirty="0"/>
          </a:p>
          <a:p>
            <a:pPr>
              <a:lnSpc>
                <a:spcPct val="100000"/>
              </a:lnSpc>
              <a:spcBef>
                <a:spcPts val="0"/>
              </a:spcBef>
            </a:pPr>
            <a:r>
              <a:rPr lang="en-NZ" sz="2000" dirty="0"/>
              <a:t>This is hoped where possible to be a triadic discussion with the </a:t>
            </a:r>
            <a:r>
              <a:rPr lang="en-NZ" sz="2000" dirty="0" err="1"/>
              <a:t>kaiako</a:t>
            </a:r>
            <a:r>
              <a:rPr lang="en-NZ" sz="2000" dirty="0"/>
              <a:t> </a:t>
            </a:r>
            <a:r>
              <a:rPr lang="en-NZ" sz="2000" dirty="0" err="1"/>
              <a:t>pitomata</a:t>
            </a:r>
            <a:r>
              <a:rPr lang="en-NZ" sz="2000" dirty="0"/>
              <a:t> (student), the </a:t>
            </a:r>
            <a:r>
              <a:rPr lang="en-NZ" sz="2000" dirty="0" err="1"/>
              <a:t>kaiako</a:t>
            </a:r>
            <a:r>
              <a:rPr lang="en-NZ" sz="2000" dirty="0"/>
              <a:t> </a:t>
            </a:r>
            <a:r>
              <a:rPr lang="en-NZ" sz="2000" dirty="0" err="1"/>
              <a:t>hāpai</a:t>
            </a:r>
            <a:r>
              <a:rPr lang="en-NZ" sz="2000" dirty="0"/>
              <a:t> (AT) and the appraiser (in most cases this will be the </a:t>
            </a:r>
            <a:r>
              <a:rPr lang="en-NZ" sz="2000" dirty="0" err="1"/>
              <a:t>kaihāpai</a:t>
            </a:r>
            <a:r>
              <a:rPr lang="en-NZ" sz="2000" dirty="0"/>
              <a:t>/group mentor). </a:t>
            </a:r>
          </a:p>
          <a:p>
            <a:pPr>
              <a:lnSpc>
                <a:spcPct val="100000"/>
              </a:lnSpc>
              <a:spcBef>
                <a:spcPts val="0"/>
              </a:spcBef>
            </a:pPr>
            <a:endParaRPr lang="en-NZ" sz="2000" b="0" i="0" u="none" strike="noStrike" dirty="0">
              <a:effectLst/>
            </a:endParaRPr>
          </a:p>
        </p:txBody>
      </p:sp>
      <p:sp>
        <p:nvSpPr>
          <p:cNvPr id="4" name="Text Placeholder 3">
            <a:extLst>
              <a:ext uri="{FF2B5EF4-FFF2-40B4-BE49-F238E27FC236}">
                <a16:creationId xmlns:a16="http://schemas.microsoft.com/office/drawing/2014/main" id="{4CC944AD-8721-7F45-A9CE-710B1A5B471E}"/>
              </a:ext>
            </a:extLst>
          </p:cNvPr>
          <p:cNvSpPr>
            <a:spLocks noGrp="1"/>
          </p:cNvSpPr>
          <p:nvPr>
            <p:ph type="body" sz="quarter" idx="10"/>
          </p:nvPr>
        </p:nvSpPr>
        <p:spPr/>
        <p:txBody>
          <a:bodyPr/>
          <a:lstStyle/>
          <a:p>
            <a:r>
              <a:rPr lang="en-US" dirty="0"/>
              <a:t>PRACTICUM 1A  APPRAISAL</a:t>
            </a:r>
          </a:p>
        </p:txBody>
      </p:sp>
      <p:sp>
        <p:nvSpPr>
          <p:cNvPr id="2" name="Content Placeholder 2">
            <a:extLst>
              <a:ext uri="{FF2B5EF4-FFF2-40B4-BE49-F238E27FC236}">
                <a16:creationId xmlns:a16="http://schemas.microsoft.com/office/drawing/2014/main" id="{EBFDE4E1-10B4-834C-1B0E-3049CCDAE7B0}"/>
              </a:ext>
            </a:extLst>
          </p:cNvPr>
          <p:cNvSpPr txBox="1">
            <a:spLocks/>
          </p:cNvSpPr>
          <p:nvPr/>
        </p:nvSpPr>
        <p:spPr>
          <a:xfrm>
            <a:off x="4371861" y="2582864"/>
            <a:ext cx="4267316" cy="38004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rgbClr val="00427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p>
        </p:txBody>
      </p:sp>
      <p:pic>
        <p:nvPicPr>
          <p:cNvPr id="5" name="Content Placeholder 5" descr="Logo&#10;&#10;Description automatically generated">
            <a:extLst>
              <a:ext uri="{FF2B5EF4-FFF2-40B4-BE49-F238E27FC236}">
                <a16:creationId xmlns:a16="http://schemas.microsoft.com/office/drawing/2014/main" id="{2989EDFC-3D5C-51AA-9353-357D834D8073}"/>
              </a:ext>
            </a:extLst>
          </p:cNvPr>
          <p:cNvPicPr>
            <a:picLocks noChangeAspect="1"/>
          </p:cNvPicPr>
          <p:nvPr/>
        </p:nvPicPr>
        <p:blipFill>
          <a:blip r:embed="rId3"/>
          <a:stretch>
            <a:fillRect/>
          </a:stretch>
        </p:blipFill>
        <p:spPr>
          <a:xfrm>
            <a:off x="7063391" y="4991516"/>
            <a:ext cx="1794533" cy="1319318"/>
          </a:xfrm>
          <a:prstGeom prst="rect">
            <a:avLst/>
          </a:prstGeom>
        </p:spPr>
      </p:pic>
    </p:spTree>
    <p:extLst>
      <p:ext uri="{BB962C8B-B14F-4D97-AF65-F5344CB8AC3E}">
        <p14:creationId xmlns:p14="http://schemas.microsoft.com/office/powerpoint/2010/main" val="12058017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FDCAE4-D5F1-474F-A3BE-4BDC42B73DC9}"/>
              </a:ext>
            </a:extLst>
          </p:cNvPr>
          <p:cNvSpPr>
            <a:spLocks noGrp="1"/>
          </p:cNvSpPr>
          <p:nvPr>
            <p:ph sz="quarter" idx="15"/>
          </p:nvPr>
        </p:nvSpPr>
        <p:spPr>
          <a:xfrm>
            <a:off x="577593" y="2437853"/>
            <a:ext cx="7909408" cy="3800475"/>
          </a:xfrm>
        </p:spPr>
        <p:txBody>
          <a:bodyPr/>
          <a:lstStyle/>
          <a:p>
            <a:pPr>
              <a:lnSpc>
                <a:spcPct val="100000"/>
              </a:lnSpc>
              <a:spcBef>
                <a:spcPts val="0"/>
              </a:spcBef>
            </a:pPr>
            <a:r>
              <a:rPr lang="en-NZ" sz="2000" dirty="0">
                <a:latin typeface="+mn-lt"/>
                <a:ea typeface="Times New Roman" panose="02020603050405020304" pitchFamily="18" charset="0"/>
              </a:rPr>
              <a:t>Lead mentors and </a:t>
            </a:r>
            <a:r>
              <a:rPr lang="en-NZ" sz="2000" b="0" u="none" strike="noStrike" dirty="0">
                <a:effectLst/>
                <a:latin typeface="Calibri" panose="020F0502020204030204" pitchFamily="34" charset="0"/>
              </a:rPr>
              <a:t>ATs should be proactive about requesting a conversation at that time if </a:t>
            </a:r>
            <a:r>
              <a:rPr lang="en-NZ" sz="2000" dirty="0">
                <a:latin typeface="Calibri" panose="020F0502020204030204" pitchFamily="34" charset="0"/>
              </a:rPr>
              <a:t>you</a:t>
            </a:r>
            <a:r>
              <a:rPr lang="en-NZ" sz="2000" b="0" u="none" strike="noStrike" dirty="0">
                <a:effectLst/>
                <a:latin typeface="Calibri" panose="020F0502020204030204" pitchFamily="34" charset="0"/>
              </a:rPr>
              <a:t> have any concerns.</a:t>
            </a:r>
          </a:p>
          <a:p>
            <a:pPr>
              <a:lnSpc>
                <a:spcPct val="100000"/>
              </a:lnSpc>
              <a:spcBef>
                <a:spcPts val="0"/>
              </a:spcBef>
            </a:pPr>
            <a:endParaRPr lang="en-NZ" sz="2000" dirty="0">
              <a:latin typeface="Calibri" panose="020F0502020204030204" pitchFamily="34" charset="0"/>
              <a:ea typeface="Times New Roman" panose="02020603050405020304" pitchFamily="18" charset="0"/>
            </a:endParaRPr>
          </a:p>
          <a:p>
            <a:pPr>
              <a:lnSpc>
                <a:spcPct val="100000"/>
              </a:lnSpc>
              <a:spcBef>
                <a:spcPts val="0"/>
              </a:spcBef>
            </a:pPr>
            <a:r>
              <a:rPr lang="en-NZ" sz="2000" dirty="0">
                <a:latin typeface="Calibri" panose="020F0502020204030204" pitchFamily="34" charset="0"/>
                <a:ea typeface="Times New Roman" panose="02020603050405020304" pitchFamily="18" charset="0"/>
              </a:rPr>
              <a:t>You as the AT are not responsible for passing or failing a student – we take a holistic view of practicum that determines outcomes and considers a range of evidence.  This process is thorough and taken very seriously. </a:t>
            </a:r>
          </a:p>
          <a:p>
            <a:pPr>
              <a:lnSpc>
                <a:spcPct val="100000"/>
              </a:lnSpc>
              <a:spcBef>
                <a:spcPts val="0"/>
              </a:spcBef>
            </a:pPr>
            <a:r>
              <a:rPr lang="en-NZ" sz="2000" dirty="0">
                <a:latin typeface="Calibri" panose="020F0502020204030204" pitchFamily="34" charset="0"/>
                <a:ea typeface="Times New Roman" panose="02020603050405020304" pitchFamily="18" charset="0"/>
              </a:rPr>
              <a:t>Data is triangulated including the appraiser report, the practicum progress report and the submission of evidence in the digital portfolio. This assessment process is moderated and if there are concerns that a student has not met the LO’s then a panel review takes place with leadership. It is a robust process and carefully considered. </a:t>
            </a:r>
          </a:p>
          <a:p>
            <a:pPr>
              <a:lnSpc>
                <a:spcPct val="100000"/>
              </a:lnSpc>
              <a:spcBef>
                <a:spcPts val="0"/>
              </a:spcBef>
            </a:pPr>
            <a:endParaRPr lang="en-NZ" sz="2000" dirty="0">
              <a:latin typeface="+mn-lt"/>
              <a:ea typeface="Times New Roman" panose="02020603050405020304" pitchFamily="18" charset="0"/>
            </a:endParaRPr>
          </a:p>
        </p:txBody>
      </p:sp>
      <p:sp>
        <p:nvSpPr>
          <p:cNvPr id="4" name="Text Placeholder 3">
            <a:extLst>
              <a:ext uri="{FF2B5EF4-FFF2-40B4-BE49-F238E27FC236}">
                <a16:creationId xmlns:a16="http://schemas.microsoft.com/office/drawing/2014/main" id="{4CC944AD-8721-7F45-A9CE-710B1A5B471E}"/>
              </a:ext>
            </a:extLst>
          </p:cNvPr>
          <p:cNvSpPr>
            <a:spLocks noGrp="1"/>
          </p:cNvSpPr>
          <p:nvPr>
            <p:ph type="body" sz="quarter" idx="10"/>
          </p:nvPr>
        </p:nvSpPr>
        <p:spPr/>
        <p:txBody>
          <a:bodyPr/>
          <a:lstStyle/>
          <a:p>
            <a:r>
              <a:rPr lang="en-US" dirty="0"/>
              <a:t>If there are concerns with a Kaiako </a:t>
            </a:r>
            <a:r>
              <a:rPr lang="en-US" dirty="0" err="1"/>
              <a:t>Pitomata</a:t>
            </a:r>
            <a:endParaRPr lang="en-US" dirty="0"/>
          </a:p>
        </p:txBody>
      </p:sp>
      <p:sp>
        <p:nvSpPr>
          <p:cNvPr id="2" name="Content Placeholder 2">
            <a:extLst>
              <a:ext uri="{FF2B5EF4-FFF2-40B4-BE49-F238E27FC236}">
                <a16:creationId xmlns:a16="http://schemas.microsoft.com/office/drawing/2014/main" id="{EBFDE4E1-10B4-834C-1B0E-3049CCDAE7B0}"/>
              </a:ext>
            </a:extLst>
          </p:cNvPr>
          <p:cNvSpPr txBox="1">
            <a:spLocks/>
          </p:cNvSpPr>
          <p:nvPr/>
        </p:nvSpPr>
        <p:spPr>
          <a:xfrm>
            <a:off x="4371861" y="2582864"/>
            <a:ext cx="4267316" cy="38004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rgbClr val="00427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p>
        </p:txBody>
      </p:sp>
      <p:pic>
        <p:nvPicPr>
          <p:cNvPr id="6" name="Content Placeholder 5" descr="Logo&#10;&#10;Description automatically generated">
            <a:extLst>
              <a:ext uri="{FF2B5EF4-FFF2-40B4-BE49-F238E27FC236}">
                <a16:creationId xmlns:a16="http://schemas.microsoft.com/office/drawing/2014/main" id="{FADFAC88-3836-CC2E-3273-237B85A256D5}"/>
              </a:ext>
            </a:extLst>
          </p:cNvPr>
          <p:cNvPicPr>
            <a:picLocks noChangeAspect="1"/>
          </p:cNvPicPr>
          <p:nvPr/>
        </p:nvPicPr>
        <p:blipFill>
          <a:blip r:embed="rId3"/>
          <a:stretch>
            <a:fillRect/>
          </a:stretch>
        </p:blipFill>
        <p:spPr>
          <a:xfrm>
            <a:off x="6705414" y="6858000"/>
            <a:ext cx="2510489" cy="1845681"/>
          </a:xfrm>
          <a:prstGeom prst="rect">
            <a:avLst/>
          </a:prstGeom>
        </p:spPr>
      </p:pic>
      <p:pic>
        <p:nvPicPr>
          <p:cNvPr id="5" name="Content Placeholder 5" descr="Logo&#10;&#10;Description automatically generated">
            <a:extLst>
              <a:ext uri="{FF2B5EF4-FFF2-40B4-BE49-F238E27FC236}">
                <a16:creationId xmlns:a16="http://schemas.microsoft.com/office/drawing/2014/main" id="{FF5875D1-06C9-0716-A43D-3115C8F84B6D}"/>
              </a:ext>
            </a:extLst>
          </p:cNvPr>
          <p:cNvPicPr>
            <a:picLocks noChangeAspect="1"/>
          </p:cNvPicPr>
          <p:nvPr/>
        </p:nvPicPr>
        <p:blipFill>
          <a:blip r:embed="rId3"/>
          <a:stretch>
            <a:fillRect/>
          </a:stretch>
        </p:blipFill>
        <p:spPr>
          <a:xfrm>
            <a:off x="7391867" y="5642436"/>
            <a:ext cx="1330590" cy="978233"/>
          </a:xfrm>
          <a:prstGeom prst="rect">
            <a:avLst/>
          </a:prstGeom>
        </p:spPr>
      </p:pic>
    </p:spTree>
    <p:extLst>
      <p:ext uri="{BB962C8B-B14F-4D97-AF65-F5344CB8AC3E}">
        <p14:creationId xmlns:p14="http://schemas.microsoft.com/office/powerpoint/2010/main" val="36075518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CC944AD-8721-7F45-A9CE-710B1A5B471E}"/>
              </a:ext>
            </a:extLst>
          </p:cNvPr>
          <p:cNvSpPr>
            <a:spLocks noGrp="1"/>
          </p:cNvSpPr>
          <p:nvPr>
            <p:ph type="body" sz="quarter" idx="10"/>
          </p:nvPr>
        </p:nvSpPr>
        <p:spPr/>
        <p:txBody>
          <a:bodyPr/>
          <a:lstStyle/>
          <a:p>
            <a:r>
              <a:rPr lang="en-US" dirty="0"/>
              <a:t>He </a:t>
            </a:r>
            <a:r>
              <a:rPr lang="en-US" dirty="0" err="1"/>
              <a:t>ara</a:t>
            </a:r>
            <a:r>
              <a:rPr lang="en-US" dirty="0"/>
              <a:t> ngaio, he </a:t>
            </a:r>
            <a:r>
              <a:rPr lang="en-US" dirty="0" err="1"/>
              <a:t>ara</a:t>
            </a:r>
            <a:r>
              <a:rPr lang="en-US" dirty="0"/>
              <a:t> </a:t>
            </a:r>
            <a:r>
              <a:rPr lang="en-US" dirty="0" err="1"/>
              <a:t>ako</a:t>
            </a:r>
            <a:endParaRPr lang="en-US" dirty="0"/>
          </a:p>
        </p:txBody>
      </p:sp>
      <p:sp>
        <p:nvSpPr>
          <p:cNvPr id="2" name="Content Placeholder 2">
            <a:extLst>
              <a:ext uri="{FF2B5EF4-FFF2-40B4-BE49-F238E27FC236}">
                <a16:creationId xmlns:a16="http://schemas.microsoft.com/office/drawing/2014/main" id="{EBFDE4E1-10B4-834C-1B0E-3049CCDAE7B0}"/>
              </a:ext>
            </a:extLst>
          </p:cNvPr>
          <p:cNvSpPr txBox="1">
            <a:spLocks/>
          </p:cNvSpPr>
          <p:nvPr/>
        </p:nvSpPr>
        <p:spPr>
          <a:xfrm>
            <a:off x="4371861" y="2582864"/>
            <a:ext cx="4267316" cy="38004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rgbClr val="00427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p>
        </p:txBody>
      </p:sp>
      <p:pic>
        <p:nvPicPr>
          <p:cNvPr id="6" name="Content Placeholder 5" descr="Logo&#10;&#10;Description automatically generated">
            <a:extLst>
              <a:ext uri="{FF2B5EF4-FFF2-40B4-BE49-F238E27FC236}">
                <a16:creationId xmlns:a16="http://schemas.microsoft.com/office/drawing/2014/main" id="{FADFAC88-3836-CC2E-3273-237B85A256D5}"/>
              </a:ext>
            </a:extLst>
          </p:cNvPr>
          <p:cNvPicPr>
            <a:picLocks noChangeAspect="1"/>
          </p:cNvPicPr>
          <p:nvPr/>
        </p:nvPicPr>
        <p:blipFill>
          <a:blip r:embed="rId3"/>
          <a:stretch>
            <a:fillRect/>
          </a:stretch>
        </p:blipFill>
        <p:spPr>
          <a:xfrm>
            <a:off x="6705414" y="6858000"/>
            <a:ext cx="2510489" cy="1845681"/>
          </a:xfrm>
          <a:prstGeom prst="rect">
            <a:avLst/>
          </a:prstGeom>
        </p:spPr>
      </p:pic>
      <p:sp>
        <p:nvSpPr>
          <p:cNvPr id="5" name="TextBox 4">
            <a:extLst>
              <a:ext uri="{FF2B5EF4-FFF2-40B4-BE49-F238E27FC236}">
                <a16:creationId xmlns:a16="http://schemas.microsoft.com/office/drawing/2014/main" id="{E228D301-6FBB-FC6A-0ED7-B512F6CEC886}"/>
              </a:ext>
            </a:extLst>
          </p:cNvPr>
          <p:cNvSpPr txBox="1"/>
          <p:nvPr/>
        </p:nvSpPr>
        <p:spPr>
          <a:xfrm>
            <a:off x="243245" y="2435078"/>
            <a:ext cx="7127309" cy="646331"/>
          </a:xfrm>
          <a:prstGeom prst="rect">
            <a:avLst/>
          </a:prstGeom>
          <a:noFill/>
        </p:spPr>
        <p:txBody>
          <a:bodyPr wrap="square" rtlCol="0">
            <a:spAutoFit/>
          </a:bodyPr>
          <a:lstStyle/>
          <a:p>
            <a:r>
              <a:rPr lang="en-US" b="1" dirty="0">
                <a:solidFill>
                  <a:srgbClr val="004277"/>
                </a:solidFill>
                <a:hlinkClick r:id="rId4"/>
              </a:rPr>
              <a:t>https://masseyite.lms.net.nz/</a:t>
            </a:r>
            <a:endParaRPr lang="en-US" b="1" dirty="0">
              <a:solidFill>
                <a:srgbClr val="004277"/>
              </a:solidFill>
            </a:endParaRPr>
          </a:p>
          <a:p>
            <a:endParaRPr lang="en-US" dirty="0"/>
          </a:p>
        </p:txBody>
      </p:sp>
      <p:pic>
        <p:nvPicPr>
          <p:cNvPr id="8" name="Picture 7" descr="Graphical user interface&#10;&#10;Description automatically generated">
            <a:extLst>
              <a:ext uri="{FF2B5EF4-FFF2-40B4-BE49-F238E27FC236}">
                <a16:creationId xmlns:a16="http://schemas.microsoft.com/office/drawing/2014/main" id="{2ADC8783-55AB-A66D-1A1B-BBD0648312CA}"/>
              </a:ext>
            </a:extLst>
          </p:cNvPr>
          <p:cNvPicPr>
            <a:picLocks noChangeAspect="1"/>
          </p:cNvPicPr>
          <p:nvPr/>
        </p:nvPicPr>
        <p:blipFill>
          <a:blip r:embed="rId5"/>
          <a:stretch>
            <a:fillRect/>
          </a:stretch>
        </p:blipFill>
        <p:spPr>
          <a:xfrm>
            <a:off x="3806900" y="2582863"/>
            <a:ext cx="4680102" cy="3461097"/>
          </a:xfrm>
          <a:prstGeom prst="rect">
            <a:avLst/>
          </a:prstGeom>
        </p:spPr>
      </p:pic>
      <p:sp>
        <p:nvSpPr>
          <p:cNvPr id="7" name="TextBox 6">
            <a:extLst>
              <a:ext uri="{FF2B5EF4-FFF2-40B4-BE49-F238E27FC236}">
                <a16:creationId xmlns:a16="http://schemas.microsoft.com/office/drawing/2014/main" id="{96ED70AC-A964-9F56-377A-88344DF0092D}"/>
              </a:ext>
            </a:extLst>
          </p:cNvPr>
          <p:cNvSpPr txBox="1"/>
          <p:nvPr/>
        </p:nvSpPr>
        <p:spPr>
          <a:xfrm>
            <a:off x="490654" y="3081409"/>
            <a:ext cx="2888166" cy="1754326"/>
          </a:xfrm>
          <a:prstGeom prst="rect">
            <a:avLst/>
          </a:prstGeom>
          <a:noFill/>
        </p:spPr>
        <p:txBody>
          <a:bodyPr wrap="square" rtlCol="0">
            <a:spAutoFit/>
          </a:bodyPr>
          <a:lstStyle/>
          <a:p>
            <a:r>
              <a:rPr lang="en-US" dirty="0"/>
              <a:t>This website has been developed to support you as </a:t>
            </a:r>
            <a:r>
              <a:rPr lang="en-US" dirty="0" err="1"/>
              <a:t>kaiako</a:t>
            </a:r>
            <a:r>
              <a:rPr lang="en-US" dirty="0"/>
              <a:t> </a:t>
            </a:r>
            <a:r>
              <a:rPr lang="en-US" dirty="0" err="1"/>
              <a:t>håpai</a:t>
            </a:r>
            <a:r>
              <a:rPr lang="en-US" dirty="0"/>
              <a:t> and to provide information relating to the </a:t>
            </a:r>
            <a:r>
              <a:rPr lang="en-US" dirty="0" err="1"/>
              <a:t>programme</a:t>
            </a:r>
            <a:r>
              <a:rPr lang="en-US" dirty="0"/>
              <a:t> and course content.</a:t>
            </a:r>
          </a:p>
        </p:txBody>
      </p:sp>
    </p:spTree>
    <p:extLst>
      <p:ext uri="{BB962C8B-B14F-4D97-AF65-F5344CB8AC3E}">
        <p14:creationId xmlns:p14="http://schemas.microsoft.com/office/powerpoint/2010/main" val="4274525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E699DA-95A0-642A-397A-AB856F50011F}"/>
              </a:ext>
            </a:extLst>
          </p:cNvPr>
          <p:cNvSpPr>
            <a:spLocks noGrp="1"/>
          </p:cNvSpPr>
          <p:nvPr>
            <p:ph sz="quarter" idx="12"/>
          </p:nvPr>
        </p:nvSpPr>
        <p:spPr/>
        <p:txBody>
          <a:bodyPr/>
          <a:lstStyle/>
          <a:p>
            <a:r>
              <a:rPr lang="en-US" dirty="0"/>
              <a:t>Do you have any further questions? </a:t>
            </a:r>
          </a:p>
        </p:txBody>
      </p:sp>
      <p:sp>
        <p:nvSpPr>
          <p:cNvPr id="4" name="Text Placeholder 3">
            <a:extLst>
              <a:ext uri="{FF2B5EF4-FFF2-40B4-BE49-F238E27FC236}">
                <a16:creationId xmlns:a16="http://schemas.microsoft.com/office/drawing/2014/main" id="{32BD18D4-0D36-5EA8-6B56-270BA52153F5}"/>
              </a:ext>
            </a:extLst>
          </p:cNvPr>
          <p:cNvSpPr>
            <a:spLocks noGrp="1"/>
          </p:cNvSpPr>
          <p:nvPr>
            <p:ph type="body" sz="quarter" idx="10"/>
          </p:nvPr>
        </p:nvSpPr>
        <p:spPr/>
        <p:txBody>
          <a:bodyPr/>
          <a:lstStyle/>
          <a:p>
            <a:r>
              <a:rPr lang="en-US" b="1" dirty="0"/>
              <a:t>Patai? </a:t>
            </a:r>
            <a:r>
              <a:rPr lang="en-US" b="1" dirty="0">
                <a:solidFill>
                  <a:srgbClr val="004277"/>
                </a:solidFill>
              </a:rPr>
              <a:t>questions?</a:t>
            </a:r>
          </a:p>
          <a:p>
            <a:endParaRPr lang="en-US" dirty="0"/>
          </a:p>
        </p:txBody>
      </p:sp>
      <p:pic>
        <p:nvPicPr>
          <p:cNvPr id="7" name="Content Placeholder 5" descr="Logo&#10;&#10;Description automatically generated">
            <a:extLst>
              <a:ext uri="{FF2B5EF4-FFF2-40B4-BE49-F238E27FC236}">
                <a16:creationId xmlns:a16="http://schemas.microsoft.com/office/drawing/2014/main" id="{EF96C8C4-7DD6-ADDF-AB9F-EC95FAD55934}"/>
              </a:ext>
            </a:extLst>
          </p:cNvPr>
          <p:cNvPicPr>
            <a:picLocks noChangeAspect="1"/>
          </p:cNvPicPr>
          <p:nvPr/>
        </p:nvPicPr>
        <p:blipFill>
          <a:blip r:embed="rId2"/>
          <a:stretch>
            <a:fillRect/>
          </a:stretch>
        </p:blipFill>
        <p:spPr>
          <a:xfrm>
            <a:off x="4823012" y="3007658"/>
            <a:ext cx="3380489" cy="2485293"/>
          </a:xfrm>
          <a:prstGeom prst="rect">
            <a:avLst/>
          </a:prstGeom>
        </p:spPr>
      </p:pic>
    </p:spTree>
    <p:extLst>
      <p:ext uri="{BB962C8B-B14F-4D97-AF65-F5344CB8AC3E}">
        <p14:creationId xmlns:p14="http://schemas.microsoft.com/office/powerpoint/2010/main" val="26823389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CC944AD-8721-7F45-A9CE-710B1A5B471E}"/>
              </a:ext>
            </a:extLst>
          </p:cNvPr>
          <p:cNvSpPr>
            <a:spLocks noGrp="1"/>
          </p:cNvSpPr>
          <p:nvPr>
            <p:ph type="body" sz="quarter" idx="10"/>
          </p:nvPr>
        </p:nvSpPr>
        <p:spPr/>
        <p:txBody>
          <a:bodyPr/>
          <a:lstStyle/>
          <a:p>
            <a:r>
              <a:rPr lang="en-US" dirty="0"/>
              <a:t>GOING FORWARD</a:t>
            </a:r>
          </a:p>
        </p:txBody>
      </p:sp>
      <p:sp>
        <p:nvSpPr>
          <p:cNvPr id="2" name="Content Placeholder 2">
            <a:extLst>
              <a:ext uri="{FF2B5EF4-FFF2-40B4-BE49-F238E27FC236}">
                <a16:creationId xmlns:a16="http://schemas.microsoft.com/office/drawing/2014/main" id="{EBFDE4E1-10B4-834C-1B0E-3049CCDAE7B0}"/>
              </a:ext>
            </a:extLst>
          </p:cNvPr>
          <p:cNvSpPr txBox="1">
            <a:spLocks/>
          </p:cNvSpPr>
          <p:nvPr/>
        </p:nvSpPr>
        <p:spPr>
          <a:xfrm>
            <a:off x="4371861" y="2582864"/>
            <a:ext cx="4267316" cy="38004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rgbClr val="00427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p>
        </p:txBody>
      </p:sp>
      <p:pic>
        <p:nvPicPr>
          <p:cNvPr id="6" name="Content Placeholder 5" descr="Logo&#10;&#10;Description automatically generated">
            <a:extLst>
              <a:ext uri="{FF2B5EF4-FFF2-40B4-BE49-F238E27FC236}">
                <a16:creationId xmlns:a16="http://schemas.microsoft.com/office/drawing/2014/main" id="{FADFAC88-3836-CC2E-3273-237B85A256D5}"/>
              </a:ext>
            </a:extLst>
          </p:cNvPr>
          <p:cNvPicPr>
            <a:picLocks noChangeAspect="1"/>
          </p:cNvPicPr>
          <p:nvPr/>
        </p:nvPicPr>
        <p:blipFill>
          <a:blip r:embed="rId3"/>
          <a:stretch>
            <a:fillRect/>
          </a:stretch>
        </p:blipFill>
        <p:spPr>
          <a:xfrm>
            <a:off x="6705414" y="6858000"/>
            <a:ext cx="2510489" cy="1845681"/>
          </a:xfrm>
          <a:prstGeom prst="rect">
            <a:avLst/>
          </a:prstGeom>
        </p:spPr>
      </p:pic>
      <p:sp>
        <p:nvSpPr>
          <p:cNvPr id="5" name="TextBox 4">
            <a:extLst>
              <a:ext uri="{FF2B5EF4-FFF2-40B4-BE49-F238E27FC236}">
                <a16:creationId xmlns:a16="http://schemas.microsoft.com/office/drawing/2014/main" id="{E228D301-6FBB-FC6A-0ED7-B512F6CEC886}"/>
              </a:ext>
            </a:extLst>
          </p:cNvPr>
          <p:cNvSpPr txBox="1"/>
          <p:nvPr/>
        </p:nvSpPr>
        <p:spPr>
          <a:xfrm>
            <a:off x="577593" y="2572840"/>
            <a:ext cx="7127309" cy="2031325"/>
          </a:xfrm>
          <a:prstGeom prst="rect">
            <a:avLst/>
          </a:prstGeom>
          <a:noFill/>
        </p:spPr>
        <p:txBody>
          <a:bodyPr wrap="square" rtlCol="0">
            <a:spAutoFit/>
          </a:bodyPr>
          <a:lstStyle/>
          <a:p>
            <a:r>
              <a:rPr lang="en-US" b="1" dirty="0">
                <a:solidFill>
                  <a:srgbClr val="004277"/>
                </a:solidFill>
              </a:rPr>
              <a:t>MY QUESTION:  What would be helpful for you as AT going forward?  </a:t>
            </a:r>
            <a:r>
              <a:rPr lang="en-US" dirty="0">
                <a:solidFill>
                  <a:srgbClr val="004277"/>
                </a:solidFill>
              </a:rPr>
              <a:t>You don’t have to answer that now – please give it some thought and feel free to email me if you have suggestions. </a:t>
            </a:r>
          </a:p>
          <a:p>
            <a:endParaRPr lang="en-US" dirty="0">
              <a:solidFill>
                <a:srgbClr val="004277"/>
              </a:solidFill>
            </a:endParaRPr>
          </a:p>
          <a:p>
            <a:r>
              <a:rPr lang="en-US" dirty="0">
                <a:solidFill>
                  <a:srgbClr val="004277"/>
                </a:solidFill>
                <a:hlinkClick r:id="rId4"/>
              </a:rPr>
              <a:t>J.Hansen1@massey.ac.nz</a:t>
            </a:r>
            <a:endParaRPr lang="en-US" dirty="0">
              <a:solidFill>
                <a:srgbClr val="004277"/>
              </a:solidFill>
            </a:endParaRPr>
          </a:p>
          <a:p>
            <a:endParaRPr lang="en-US" dirty="0"/>
          </a:p>
          <a:p>
            <a:endParaRPr lang="en-US" dirty="0"/>
          </a:p>
        </p:txBody>
      </p:sp>
      <p:pic>
        <p:nvPicPr>
          <p:cNvPr id="3" name="Content Placeholder 5" descr="Logo&#10;&#10;Description automatically generated">
            <a:extLst>
              <a:ext uri="{FF2B5EF4-FFF2-40B4-BE49-F238E27FC236}">
                <a16:creationId xmlns:a16="http://schemas.microsoft.com/office/drawing/2014/main" id="{C60A665E-D5E1-BE54-2A01-3CD550A6C99F}"/>
              </a:ext>
            </a:extLst>
          </p:cNvPr>
          <p:cNvPicPr>
            <a:picLocks noGrp="1" noChangeAspect="1"/>
          </p:cNvPicPr>
          <p:nvPr>
            <p:ph sz="quarter" idx="12"/>
          </p:nvPr>
        </p:nvPicPr>
        <p:blipFill>
          <a:blip r:embed="rId3"/>
          <a:stretch>
            <a:fillRect/>
          </a:stretch>
        </p:blipFill>
        <p:spPr>
          <a:xfrm>
            <a:off x="5592187" y="3649332"/>
            <a:ext cx="2756464" cy="2026518"/>
          </a:xfrm>
        </p:spPr>
      </p:pic>
    </p:spTree>
    <p:extLst>
      <p:ext uri="{BB962C8B-B14F-4D97-AF65-F5344CB8AC3E}">
        <p14:creationId xmlns:p14="http://schemas.microsoft.com/office/powerpoint/2010/main" val="3985227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Logo&#10;&#10;Description automatically generated">
            <a:extLst>
              <a:ext uri="{FF2B5EF4-FFF2-40B4-BE49-F238E27FC236}">
                <a16:creationId xmlns:a16="http://schemas.microsoft.com/office/drawing/2014/main" id="{957F801E-9AFC-D348-BCAD-DEC5427A4448}"/>
              </a:ext>
            </a:extLst>
          </p:cNvPr>
          <p:cNvPicPr>
            <a:picLocks noGrp="1" noChangeAspect="1"/>
          </p:cNvPicPr>
          <p:nvPr>
            <p:ph sz="quarter" idx="12"/>
          </p:nvPr>
        </p:nvPicPr>
        <p:blipFill>
          <a:blip r:embed="rId3"/>
          <a:stretch>
            <a:fillRect/>
          </a:stretch>
        </p:blipFill>
        <p:spPr>
          <a:xfrm>
            <a:off x="5018445" y="3176845"/>
            <a:ext cx="2756464" cy="2026518"/>
          </a:xfrm>
        </p:spPr>
      </p:pic>
      <p:sp>
        <p:nvSpPr>
          <p:cNvPr id="3" name="Content Placeholder 2">
            <a:extLst>
              <a:ext uri="{FF2B5EF4-FFF2-40B4-BE49-F238E27FC236}">
                <a16:creationId xmlns:a16="http://schemas.microsoft.com/office/drawing/2014/main" id="{DEFDCAE4-D5F1-474F-A3BE-4BDC42B73DC9}"/>
              </a:ext>
            </a:extLst>
          </p:cNvPr>
          <p:cNvSpPr>
            <a:spLocks noGrp="1"/>
          </p:cNvSpPr>
          <p:nvPr>
            <p:ph sz="quarter" idx="15"/>
          </p:nvPr>
        </p:nvSpPr>
        <p:spPr>
          <a:xfrm>
            <a:off x="846597" y="2474533"/>
            <a:ext cx="4267316" cy="3194748"/>
          </a:xfrm>
        </p:spPr>
        <p:txBody>
          <a:bodyPr/>
          <a:lstStyle/>
          <a:p>
            <a:pPr>
              <a:lnSpc>
                <a:spcPct val="115000"/>
              </a:lnSpc>
            </a:pPr>
            <a:r>
              <a:rPr lang="en-NZ" sz="1800" b="0" dirty="0">
                <a:effectLst/>
                <a:latin typeface="Chalkboard" panose="03050602040202020205" pitchFamily="66" charset="77"/>
                <a:ea typeface="Calibri" panose="020F0502020204030204" pitchFamily="34" charset="0"/>
                <a:cs typeface="Times New Roman" panose="02020603050405020304" pitchFamily="18" charset="0"/>
              </a:rPr>
              <a:t>Unuhia, unuhia</a:t>
            </a:r>
            <a:endParaRPr lang="en-NZ" sz="1800" dirty="0">
              <a:effectLst/>
              <a:latin typeface="Chalkboard" panose="03050602040202020205" pitchFamily="66" charset="77"/>
              <a:ea typeface="Calibri" panose="020F0502020204030204" pitchFamily="34" charset="0"/>
              <a:cs typeface="Times New Roman" panose="02020603050405020304" pitchFamily="18" charset="0"/>
            </a:endParaRPr>
          </a:p>
          <a:p>
            <a:pPr>
              <a:lnSpc>
                <a:spcPct val="115000"/>
              </a:lnSpc>
            </a:pPr>
            <a:r>
              <a:rPr lang="en-NZ" sz="1800" b="0" dirty="0">
                <a:effectLst/>
                <a:latin typeface="Chalkboard" panose="03050602040202020205" pitchFamily="66" charset="77"/>
                <a:ea typeface="Calibri" panose="020F0502020204030204" pitchFamily="34" charset="0"/>
                <a:cs typeface="Times New Roman" panose="02020603050405020304" pitchFamily="18" charset="0"/>
              </a:rPr>
              <a:t>Unuhia ki te uru tapu nui</a:t>
            </a:r>
            <a:endParaRPr lang="en-NZ" sz="1800" dirty="0">
              <a:effectLst/>
              <a:latin typeface="Chalkboard" panose="03050602040202020205" pitchFamily="66" charset="77"/>
              <a:ea typeface="Calibri" panose="020F0502020204030204" pitchFamily="34" charset="0"/>
              <a:cs typeface="Times New Roman" panose="02020603050405020304" pitchFamily="18" charset="0"/>
            </a:endParaRPr>
          </a:p>
          <a:p>
            <a:pPr>
              <a:lnSpc>
                <a:spcPct val="115000"/>
              </a:lnSpc>
            </a:pPr>
            <a:r>
              <a:rPr lang="en-NZ" sz="1800" b="0" dirty="0">
                <a:effectLst/>
                <a:latin typeface="Chalkboard" panose="03050602040202020205" pitchFamily="66" charset="77"/>
                <a:ea typeface="Calibri" panose="020F0502020204030204" pitchFamily="34" charset="0"/>
                <a:cs typeface="Times New Roman" panose="02020603050405020304" pitchFamily="18" charset="0"/>
              </a:rPr>
              <a:t>Kia wātea, kia māmā, te ngākau, te tinana, te wairua i te ara takatā</a:t>
            </a:r>
            <a:endParaRPr lang="en-NZ" sz="1800" dirty="0">
              <a:effectLst/>
              <a:latin typeface="Chalkboard" panose="03050602040202020205" pitchFamily="66" charset="77"/>
              <a:ea typeface="Calibri" panose="020F0502020204030204" pitchFamily="34" charset="0"/>
              <a:cs typeface="Times New Roman" panose="02020603050405020304" pitchFamily="18" charset="0"/>
            </a:endParaRPr>
          </a:p>
          <a:p>
            <a:pPr>
              <a:lnSpc>
                <a:spcPct val="115000"/>
              </a:lnSpc>
            </a:pPr>
            <a:r>
              <a:rPr lang="en-NZ" sz="1800" b="0" dirty="0">
                <a:effectLst/>
                <a:latin typeface="Chalkboard" panose="03050602040202020205" pitchFamily="66" charset="77"/>
                <a:ea typeface="Calibri" panose="020F0502020204030204" pitchFamily="34" charset="0"/>
                <a:cs typeface="Times New Roman" panose="02020603050405020304" pitchFamily="18" charset="0"/>
              </a:rPr>
              <a:t>Koia rā e Rongo, whakairia ake ki runga</a:t>
            </a:r>
            <a:endParaRPr lang="en-NZ" sz="1800" dirty="0">
              <a:effectLst/>
              <a:latin typeface="Chalkboard" panose="03050602040202020205" pitchFamily="66" charset="77"/>
              <a:ea typeface="Calibri" panose="020F0502020204030204" pitchFamily="34" charset="0"/>
              <a:cs typeface="Times New Roman" panose="02020603050405020304" pitchFamily="18" charset="0"/>
            </a:endParaRPr>
          </a:p>
          <a:p>
            <a:r>
              <a:rPr lang="en-NZ" sz="1800" b="0" dirty="0">
                <a:effectLst/>
                <a:latin typeface="Chalkboard" panose="03050602040202020205" pitchFamily="66" charset="77"/>
                <a:ea typeface="Calibri" panose="020F0502020204030204" pitchFamily="34" charset="0"/>
              </a:rPr>
              <a:t>Kia tina! TINA! Hui e! TĀIKI E!</a:t>
            </a:r>
            <a:r>
              <a:rPr lang="en-NZ" sz="1800" b="1" i="1" dirty="0">
                <a:effectLst/>
                <a:latin typeface="Chalkboard" panose="03050602040202020205" pitchFamily="66" charset="77"/>
                <a:ea typeface="Calibri" panose="020F0502020204030204" pitchFamily="34" charset="0"/>
              </a:rPr>
              <a:t> </a:t>
            </a:r>
            <a:endParaRPr lang="en-US" sz="1800" dirty="0">
              <a:latin typeface="Chalkboard" panose="03050602040202020205" pitchFamily="66" charset="77"/>
            </a:endParaRPr>
          </a:p>
        </p:txBody>
      </p:sp>
      <p:sp>
        <p:nvSpPr>
          <p:cNvPr id="4" name="Text Placeholder 3">
            <a:extLst>
              <a:ext uri="{FF2B5EF4-FFF2-40B4-BE49-F238E27FC236}">
                <a16:creationId xmlns:a16="http://schemas.microsoft.com/office/drawing/2014/main" id="{4CC944AD-8721-7F45-A9CE-710B1A5B471E}"/>
              </a:ext>
            </a:extLst>
          </p:cNvPr>
          <p:cNvSpPr>
            <a:spLocks noGrp="1"/>
          </p:cNvSpPr>
          <p:nvPr>
            <p:ph type="body" sz="quarter" idx="10"/>
          </p:nvPr>
        </p:nvSpPr>
        <p:spPr>
          <a:xfrm>
            <a:off x="846597" y="1619331"/>
            <a:ext cx="5474845" cy="348311"/>
          </a:xfrm>
        </p:spPr>
        <p:txBody>
          <a:bodyPr/>
          <a:lstStyle/>
          <a:p>
            <a:r>
              <a:rPr lang="en-US" dirty="0"/>
              <a:t>CLOSING KARAKIA</a:t>
            </a:r>
          </a:p>
        </p:txBody>
      </p:sp>
      <p:sp>
        <p:nvSpPr>
          <p:cNvPr id="2" name="Content Placeholder 2">
            <a:extLst>
              <a:ext uri="{FF2B5EF4-FFF2-40B4-BE49-F238E27FC236}">
                <a16:creationId xmlns:a16="http://schemas.microsoft.com/office/drawing/2014/main" id="{EBFDE4E1-10B4-834C-1B0E-3049CCDAE7B0}"/>
              </a:ext>
            </a:extLst>
          </p:cNvPr>
          <p:cNvSpPr txBox="1">
            <a:spLocks/>
          </p:cNvSpPr>
          <p:nvPr/>
        </p:nvSpPr>
        <p:spPr>
          <a:xfrm>
            <a:off x="5217459" y="2582865"/>
            <a:ext cx="3421718" cy="266303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rgbClr val="00427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p>
        </p:txBody>
      </p:sp>
      <p:sp>
        <p:nvSpPr>
          <p:cNvPr id="5" name="TextBox 4">
            <a:extLst>
              <a:ext uri="{FF2B5EF4-FFF2-40B4-BE49-F238E27FC236}">
                <a16:creationId xmlns:a16="http://schemas.microsoft.com/office/drawing/2014/main" id="{5769EAD4-AA9B-586B-4104-DB136A3DDE3E}"/>
              </a:ext>
            </a:extLst>
          </p:cNvPr>
          <p:cNvSpPr txBox="1"/>
          <p:nvPr/>
        </p:nvSpPr>
        <p:spPr>
          <a:xfrm>
            <a:off x="2170024" y="5926941"/>
            <a:ext cx="4724545" cy="369332"/>
          </a:xfrm>
          <a:prstGeom prst="rect">
            <a:avLst/>
          </a:prstGeom>
          <a:noFill/>
        </p:spPr>
        <p:txBody>
          <a:bodyPr wrap="square" rtlCol="0">
            <a:spAutoFit/>
          </a:bodyPr>
          <a:lstStyle/>
          <a:p>
            <a:r>
              <a:rPr lang="en-US" dirty="0">
                <a:solidFill>
                  <a:srgbClr val="004277"/>
                </a:solidFill>
              </a:rPr>
              <a:t>Kia kaha, kia maia, kia manawanui!</a:t>
            </a:r>
          </a:p>
        </p:txBody>
      </p:sp>
    </p:spTree>
    <p:extLst>
      <p:ext uri="{BB962C8B-B14F-4D97-AF65-F5344CB8AC3E}">
        <p14:creationId xmlns:p14="http://schemas.microsoft.com/office/powerpoint/2010/main" val="41367256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Logo&#10;&#10;Description automatically generated">
            <a:extLst>
              <a:ext uri="{FF2B5EF4-FFF2-40B4-BE49-F238E27FC236}">
                <a16:creationId xmlns:a16="http://schemas.microsoft.com/office/drawing/2014/main" id="{957F801E-9AFC-D348-BCAD-DEC5427A4448}"/>
              </a:ext>
            </a:extLst>
          </p:cNvPr>
          <p:cNvPicPr>
            <a:picLocks noGrp="1" noChangeAspect="1"/>
          </p:cNvPicPr>
          <p:nvPr>
            <p:ph sz="quarter" idx="12"/>
          </p:nvPr>
        </p:nvPicPr>
        <p:blipFill>
          <a:blip r:embed="rId3"/>
          <a:stretch>
            <a:fillRect/>
          </a:stretch>
        </p:blipFill>
        <p:spPr>
          <a:xfrm>
            <a:off x="6674509" y="5160023"/>
            <a:ext cx="2250903" cy="1654836"/>
          </a:xfrm>
        </p:spPr>
      </p:pic>
      <p:sp>
        <p:nvSpPr>
          <p:cNvPr id="3" name="Content Placeholder 2">
            <a:extLst>
              <a:ext uri="{FF2B5EF4-FFF2-40B4-BE49-F238E27FC236}">
                <a16:creationId xmlns:a16="http://schemas.microsoft.com/office/drawing/2014/main" id="{DEFDCAE4-D5F1-474F-A3BE-4BDC42B73DC9}"/>
              </a:ext>
            </a:extLst>
          </p:cNvPr>
          <p:cNvSpPr>
            <a:spLocks noGrp="1"/>
          </p:cNvSpPr>
          <p:nvPr>
            <p:ph sz="quarter" idx="15"/>
          </p:nvPr>
        </p:nvSpPr>
        <p:spPr>
          <a:xfrm>
            <a:off x="846596" y="2377441"/>
            <a:ext cx="7182588" cy="3610000"/>
          </a:xfrm>
        </p:spPr>
        <p:txBody>
          <a:bodyPr/>
          <a:lstStyle/>
          <a:p>
            <a:pPr>
              <a:lnSpc>
                <a:spcPct val="115000"/>
              </a:lnSpc>
            </a:pPr>
            <a:r>
              <a:rPr lang="en-NZ" sz="1800" dirty="0">
                <a:latin typeface="+mn-lt"/>
                <a:ea typeface="Calibri" panose="020F0502020204030204" pitchFamily="34" charset="0"/>
                <a:cs typeface="Times New Roman" panose="02020603050405020304" pitchFamily="18" charset="0"/>
              </a:rPr>
              <a:t>By the end of this session, my hope is you have greater clarity around:</a:t>
            </a:r>
          </a:p>
          <a:p>
            <a:pPr marL="285750" indent="-285750">
              <a:lnSpc>
                <a:spcPct val="115000"/>
              </a:lnSpc>
              <a:buFont typeface="Arial" panose="020B0604020202020204" pitchFamily="34" charset="0"/>
              <a:buChar char="•"/>
            </a:pPr>
            <a:r>
              <a:rPr lang="en-NZ" sz="1800" dirty="0">
                <a:latin typeface="+mn-lt"/>
                <a:ea typeface="Calibri" panose="020F0502020204030204" pitchFamily="34" charset="0"/>
                <a:cs typeface="Times New Roman" panose="02020603050405020304" pitchFamily="18" charset="0"/>
              </a:rPr>
              <a:t>Massey ITE Primary’s practicum tasks and requirements</a:t>
            </a:r>
          </a:p>
          <a:p>
            <a:pPr marL="285750" indent="-285750">
              <a:lnSpc>
                <a:spcPct val="115000"/>
              </a:lnSpc>
              <a:buFont typeface="Arial" panose="020B0604020202020204" pitchFamily="34" charset="0"/>
              <a:buChar char="•"/>
            </a:pPr>
            <a:r>
              <a:rPr lang="en-NZ" sz="1800" dirty="0">
                <a:latin typeface="+mn-lt"/>
                <a:ea typeface="Calibri" panose="020F0502020204030204" pitchFamily="34" charset="0"/>
                <a:cs typeface="Times New Roman" panose="02020603050405020304" pitchFamily="18" charset="0"/>
              </a:rPr>
              <a:t>How AT’s can best support Massey student teachers (Kaiako </a:t>
            </a:r>
            <a:r>
              <a:rPr lang="en-NZ" sz="1800" dirty="0" err="1">
                <a:latin typeface="+mn-lt"/>
                <a:ea typeface="Calibri" panose="020F0502020204030204" pitchFamily="34" charset="0"/>
                <a:cs typeface="Times New Roman" panose="02020603050405020304" pitchFamily="18" charset="0"/>
              </a:rPr>
              <a:t>pitomata</a:t>
            </a:r>
            <a:r>
              <a:rPr lang="en-NZ" sz="1800" dirty="0">
                <a:latin typeface="+mn-lt"/>
                <a:ea typeface="Calibri" panose="020F0502020204030204" pitchFamily="34" charset="0"/>
                <a:cs typeface="Times New Roman" panose="02020603050405020304" pitchFamily="18" charset="0"/>
              </a:rPr>
              <a:t>) while on practicum</a:t>
            </a:r>
          </a:p>
          <a:p>
            <a:pPr marL="285750" indent="-285750">
              <a:lnSpc>
                <a:spcPct val="115000"/>
              </a:lnSpc>
              <a:buFont typeface="Arial" panose="020B0604020202020204" pitchFamily="34" charset="0"/>
              <a:buChar char="•"/>
            </a:pPr>
            <a:r>
              <a:rPr lang="en-NZ" sz="1800" dirty="0" err="1">
                <a:latin typeface="+mn-lt"/>
                <a:ea typeface="Calibri" panose="020F0502020204030204" pitchFamily="34" charset="0"/>
                <a:cs typeface="Times New Roman" panose="02020603050405020304" pitchFamily="18" charset="0"/>
              </a:rPr>
              <a:t>Pātai</a:t>
            </a:r>
            <a:r>
              <a:rPr lang="en-NZ" sz="1800" dirty="0">
                <a:latin typeface="+mn-lt"/>
                <a:ea typeface="Calibri" panose="020F0502020204030204" pitchFamily="34" charset="0"/>
                <a:cs typeface="Times New Roman" panose="02020603050405020304" pitchFamily="18" charset="0"/>
              </a:rPr>
              <a:t> you might have about practicum specifically</a:t>
            </a:r>
          </a:p>
          <a:p>
            <a:pPr marL="285750" indent="-285750">
              <a:lnSpc>
                <a:spcPct val="115000"/>
              </a:lnSpc>
              <a:buFont typeface="Arial" panose="020B0604020202020204" pitchFamily="34" charset="0"/>
              <a:buChar char="•"/>
            </a:pPr>
            <a:r>
              <a:rPr lang="en-NZ" sz="1800" dirty="0">
                <a:latin typeface="+mn-lt"/>
                <a:ea typeface="Calibri" panose="020F0502020204030204" pitchFamily="34" charset="0"/>
                <a:cs typeface="Times New Roman" panose="02020603050405020304" pitchFamily="18" charset="0"/>
              </a:rPr>
              <a:t>Navigation of the practicum handbook</a:t>
            </a:r>
          </a:p>
          <a:p>
            <a:pPr marL="285750" indent="-285750">
              <a:lnSpc>
                <a:spcPct val="115000"/>
              </a:lnSpc>
              <a:buFont typeface="Arial" panose="020B0604020202020204" pitchFamily="34" charset="0"/>
              <a:buChar char="•"/>
            </a:pPr>
            <a:r>
              <a:rPr lang="en-NZ" sz="1800" dirty="0">
                <a:latin typeface="+mn-lt"/>
                <a:ea typeface="Calibri" panose="020F0502020204030204" pitchFamily="34" charset="0"/>
                <a:cs typeface="Times New Roman" panose="02020603050405020304" pitchFamily="18" charset="0"/>
              </a:rPr>
              <a:t>He Ara Ngaio He Ara </a:t>
            </a:r>
            <a:r>
              <a:rPr lang="en-NZ" sz="1800" dirty="0" err="1">
                <a:latin typeface="+mn-lt"/>
                <a:ea typeface="Calibri" panose="020F0502020204030204" pitchFamily="34" charset="0"/>
                <a:cs typeface="Times New Roman" panose="02020603050405020304" pitchFamily="18" charset="0"/>
              </a:rPr>
              <a:t>Ako</a:t>
            </a:r>
            <a:r>
              <a:rPr lang="en-NZ" sz="1800" dirty="0">
                <a:latin typeface="+mn-lt"/>
                <a:ea typeface="Calibri" panose="020F0502020204030204" pitchFamily="34" charset="0"/>
                <a:cs typeface="Times New Roman" panose="02020603050405020304" pitchFamily="18" charset="0"/>
              </a:rPr>
              <a:t> – website </a:t>
            </a:r>
          </a:p>
          <a:p>
            <a:pPr marL="285750" indent="-285750">
              <a:lnSpc>
                <a:spcPct val="115000"/>
              </a:lnSpc>
              <a:buFont typeface="Arial" panose="020B0604020202020204" pitchFamily="34" charset="0"/>
              <a:buChar char="•"/>
            </a:pPr>
            <a:endParaRPr lang="en-NZ" sz="1800" b="0" dirty="0">
              <a:effectLst/>
              <a:latin typeface="+mn-lt"/>
              <a:ea typeface="Calibri" panose="020F0502020204030204" pitchFamily="34" charset="0"/>
              <a:cs typeface="Times New Roman" panose="02020603050405020304" pitchFamily="18" charset="0"/>
            </a:endParaRPr>
          </a:p>
          <a:p>
            <a:pPr>
              <a:lnSpc>
                <a:spcPct val="115000"/>
              </a:lnSpc>
            </a:pPr>
            <a:endParaRPr lang="en-NZ" sz="1800" b="0" dirty="0">
              <a:effectLst/>
              <a:latin typeface="+mn-lt"/>
              <a:ea typeface="Calibri" panose="020F0502020204030204" pitchFamily="34" charset="0"/>
              <a:cs typeface="Times New Roman" panose="02020603050405020304" pitchFamily="18" charset="0"/>
            </a:endParaRPr>
          </a:p>
        </p:txBody>
      </p:sp>
      <p:sp>
        <p:nvSpPr>
          <p:cNvPr id="4" name="Text Placeholder 3">
            <a:extLst>
              <a:ext uri="{FF2B5EF4-FFF2-40B4-BE49-F238E27FC236}">
                <a16:creationId xmlns:a16="http://schemas.microsoft.com/office/drawing/2014/main" id="{4CC944AD-8721-7F45-A9CE-710B1A5B471E}"/>
              </a:ext>
            </a:extLst>
          </p:cNvPr>
          <p:cNvSpPr>
            <a:spLocks noGrp="1"/>
          </p:cNvSpPr>
          <p:nvPr>
            <p:ph type="body" sz="quarter" idx="10"/>
          </p:nvPr>
        </p:nvSpPr>
        <p:spPr/>
        <p:txBody>
          <a:bodyPr/>
          <a:lstStyle/>
          <a:p>
            <a:r>
              <a:rPr lang="en-US" dirty="0"/>
              <a:t>SESSION OUTCOME</a:t>
            </a:r>
          </a:p>
        </p:txBody>
      </p:sp>
      <p:sp>
        <p:nvSpPr>
          <p:cNvPr id="2" name="Content Placeholder 2">
            <a:extLst>
              <a:ext uri="{FF2B5EF4-FFF2-40B4-BE49-F238E27FC236}">
                <a16:creationId xmlns:a16="http://schemas.microsoft.com/office/drawing/2014/main" id="{EBFDE4E1-10B4-834C-1B0E-3049CCDAE7B0}"/>
              </a:ext>
            </a:extLst>
          </p:cNvPr>
          <p:cNvSpPr txBox="1">
            <a:spLocks/>
          </p:cNvSpPr>
          <p:nvPr/>
        </p:nvSpPr>
        <p:spPr>
          <a:xfrm>
            <a:off x="5178865" y="2582864"/>
            <a:ext cx="3460312" cy="38004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rgbClr val="00427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p>
        </p:txBody>
      </p:sp>
    </p:spTree>
    <p:extLst>
      <p:ext uri="{BB962C8B-B14F-4D97-AF65-F5344CB8AC3E}">
        <p14:creationId xmlns:p14="http://schemas.microsoft.com/office/powerpoint/2010/main" val="2840061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FDCAE4-D5F1-474F-A3BE-4BDC42B73DC9}"/>
              </a:ext>
            </a:extLst>
          </p:cNvPr>
          <p:cNvSpPr>
            <a:spLocks noGrp="1"/>
          </p:cNvSpPr>
          <p:nvPr>
            <p:ph sz="quarter" idx="15"/>
          </p:nvPr>
        </p:nvSpPr>
        <p:spPr>
          <a:xfrm>
            <a:off x="577593" y="2437853"/>
            <a:ext cx="7383066" cy="3800475"/>
          </a:xfrm>
        </p:spPr>
        <p:txBody>
          <a:bodyPr/>
          <a:lstStyle/>
          <a:p>
            <a:pPr>
              <a:lnSpc>
                <a:spcPts val="2460"/>
              </a:lnSpc>
              <a:spcBef>
                <a:spcPts val="0"/>
              </a:spcBef>
            </a:pPr>
            <a:r>
              <a:rPr lang="mi-NZ" sz="1800" dirty="0">
                <a:solidFill>
                  <a:srgbClr val="004277"/>
                </a:solidFill>
                <a:latin typeface="+mn-lt"/>
                <a:ea typeface="Times New Roman" panose="02020603050405020304" pitchFamily="18" charset="0"/>
                <a:cs typeface="Times New Roman" panose="02020603050405020304" pitchFamily="18" charset="0"/>
              </a:rPr>
              <a:t>Pop your questions about Professional Practice in the chat as we go.</a:t>
            </a:r>
          </a:p>
          <a:p>
            <a:pPr>
              <a:lnSpc>
                <a:spcPts val="2460"/>
              </a:lnSpc>
              <a:spcBef>
                <a:spcPts val="0"/>
              </a:spcBef>
            </a:pPr>
            <a:r>
              <a:rPr lang="mi-NZ" sz="1800" dirty="0">
                <a:latin typeface="+mn-lt"/>
                <a:ea typeface="Times New Roman" panose="02020603050405020304" pitchFamily="18" charset="0"/>
                <a:cs typeface="Times New Roman" panose="02020603050405020304" pitchFamily="18" charset="0"/>
              </a:rPr>
              <a:t>I’ll endeavour to answer them as we move along and address any not answered at the end.</a:t>
            </a:r>
          </a:p>
          <a:p>
            <a:pPr>
              <a:lnSpc>
                <a:spcPts val="2460"/>
              </a:lnSpc>
              <a:spcBef>
                <a:spcPts val="0"/>
              </a:spcBef>
            </a:pPr>
            <a:endParaRPr lang="mi-NZ" sz="1800" dirty="0">
              <a:solidFill>
                <a:srgbClr val="004277"/>
              </a:solidFill>
              <a:latin typeface="+mn-lt"/>
              <a:ea typeface="Times New Roman" panose="02020603050405020304" pitchFamily="18" charset="0"/>
              <a:cs typeface="Times New Roman" panose="02020603050405020304" pitchFamily="18" charset="0"/>
            </a:endParaRPr>
          </a:p>
          <a:p>
            <a:pPr>
              <a:lnSpc>
                <a:spcPts val="2460"/>
              </a:lnSpc>
              <a:spcBef>
                <a:spcPts val="0"/>
              </a:spcBef>
            </a:pPr>
            <a:r>
              <a:rPr lang="mi-NZ" sz="1800" dirty="0">
                <a:latin typeface="+mn-lt"/>
                <a:ea typeface="Times New Roman" panose="02020603050405020304" pitchFamily="18" charset="0"/>
                <a:cs typeface="Times New Roman" panose="02020603050405020304" pitchFamily="18" charset="0"/>
              </a:rPr>
              <a:t>As today’s focus is Professional Practice, should other questions arise, I’ll do my best to either answer them today or take them back to our programme leads. I will then share responses via a follow up email </a:t>
            </a:r>
          </a:p>
          <a:p>
            <a:pPr>
              <a:lnSpc>
                <a:spcPts val="2460"/>
              </a:lnSpc>
              <a:spcBef>
                <a:spcPts val="0"/>
              </a:spcBef>
            </a:pPr>
            <a:endParaRPr lang="mi-NZ" sz="1800" dirty="0">
              <a:solidFill>
                <a:srgbClr val="004277"/>
              </a:solidFill>
              <a:latin typeface="+mn-lt"/>
              <a:ea typeface="Times New Roman" panose="02020603050405020304" pitchFamily="18" charset="0"/>
              <a:cs typeface="Times New Roman" panose="02020603050405020304" pitchFamily="18" charset="0"/>
            </a:endParaRPr>
          </a:p>
          <a:p>
            <a:pPr>
              <a:lnSpc>
                <a:spcPts val="2460"/>
              </a:lnSpc>
              <a:spcBef>
                <a:spcPts val="0"/>
              </a:spcBef>
            </a:pPr>
            <a:endParaRPr lang="en-NZ" sz="1800" dirty="0">
              <a:solidFill>
                <a:srgbClr val="004277"/>
              </a:solidFill>
              <a:latin typeface="+mn-lt"/>
              <a:ea typeface="Times New Roman" panose="02020603050405020304" pitchFamily="18" charset="0"/>
            </a:endParaRPr>
          </a:p>
          <a:p>
            <a:pPr>
              <a:lnSpc>
                <a:spcPct val="100000"/>
              </a:lnSpc>
              <a:spcBef>
                <a:spcPts val="0"/>
              </a:spcBef>
            </a:pPr>
            <a:r>
              <a:rPr lang="en-NZ" sz="2000" i="1" dirty="0">
                <a:solidFill>
                  <a:srgbClr val="004277"/>
                </a:solidFill>
                <a:latin typeface="+mn-lt"/>
                <a:ea typeface="Times New Roman" panose="02020603050405020304" pitchFamily="18" charset="0"/>
              </a:rPr>
              <a:t> </a:t>
            </a:r>
            <a:endParaRPr lang="en-NZ" sz="2000" dirty="0">
              <a:solidFill>
                <a:srgbClr val="004277"/>
              </a:solidFill>
              <a:latin typeface="+mn-lt"/>
              <a:ea typeface="Times New Roman" panose="02020603050405020304" pitchFamily="18" charset="0"/>
            </a:endParaRPr>
          </a:p>
        </p:txBody>
      </p:sp>
      <p:sp>
        <p:nvSpPr>
          <p:cNvPr id="4" name="Text Placeholder 3">
            <a:extLst>
              <a:ext uri="{FF2B5EF4-FFF2-40B4-BE49-F238E27FC236}">
                <a16:creationId xmlns:a16="http://schemas.microsoft.com/office/drawing/2014/main" id="{4CC944AD-8721-7F45-A9CE-710B1A5B471E}"/>
              </a:ext>
            </a:extLst>
          </p:cNvPr>
          <p:cNvSpPr>
            <a:spLocks noGrp="1"/>
          </p:cNvSpPr>
          <p:nvPr>
            <p:ph type="body" sz="quarter" idx="10"/>
          </p:nvPr>
        </p:nvSpPr>
        <p:spPr/>
        <p:txBody>
          <a:bodyPr/>
          <a:lstStyle/>
          <a:p>
            <a:r>
              <a:rPr lang="en-US" dirty="0" err="1"/>
              <a:t>Pātai</a:t>
            </a:r>
            <a:r>
              <a:rPr lang="en-US" dirty="0"/>
              <a:t>?</a:t>
            </a:r>
          </a:p>
        </p:txBody>
      </p:sp>
      <p:sp>
        <p:nvSpPr>
          <p:cNvPr id="2" name="Content Placeholder 2">
            <a:extLst>
              <a:ext uri="{FF2B5EF4-FFF2-40B4-BE49-F238E27FC236}">
                <a16:creationId xmlns:a16="http://schemas.microsoft.com/office/drawing/2014/main" id="{EBFDE4E1-10B4-834C-1B0E-3049CCDAE7B0}"/>
              </a:ext>
            </a:extLst>
          </p:cNvPr>
          <p:cNvSpPr txBox="1">
            <a:spLocks/>
          </p:cNvSpPr>
          <p:nvPr/>
        </p:nvSpPr>
        <p:spPr>
          <a:xfrm>
            <a:off x="4371861" y="2582864"/>
            <a:ext cx="4267316" cy="38004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rgbClr val="00427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p>
        </p:txBody>
      </p:sp>
      <p:pic>
        <p:nvPicPr>
          <p:cNvPr id="6" name="Content Placeholder 5" descr="Logo&#10;&#10;Description automatically generated">
            <a:extLst>
              <a:ext uri="{FF2B5EF4-FFF2-40B4-BE49-F238E27FC236}">
                <a16:creationId xmlns:a16="http://schemas.microsoft.com/office/drawing/2014/main" id="{FADFAC88-3836-CC2E-3273-237B85A256D5}"/>
              </a:ext>
            </a:extLst>
          </p:cNvPr>
          <p:cNvPicPr>
            <a:picLocks noChangeAspect="1"/>
          </p:cNvPicPr>
          <p:nvPr/>
        </p:nvPicPr>
        <p:blipFill>
          <a:blip r:embed="rId3"/>
          <a:stretch>
            <a:fillRect/>
          </a:stretch>
        </p:blipFill>
        <p:spPr>
          <a:xfrm>
            <a:off x="6264740" y="4483101"/>
            <a:ext cx="2510489" cy="1845681"/>
          </a:xfrm>
          <a:prstGeom prst="rect">
            <a:avLst/>
          </a:prstGeom>
        </p:spPr>
      </p:pic>
    </p:spTree>
    <p:extLst>
      <p:ext uri="{BB962C8B-B14F-4D97-AF65-F5344CB8AC3E}">
        <p14:creationId xmlns:p14="http://schemas.microsoft.com/office/powerpoint/2010/main" val="39635763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FDCAE4-D5F1-474F-A3BE-4BDC42B73DC9}"/>
              </a:ext>
            </a:extLst>
          </p:cNvPr>
          <p:cNvSpPr>
            <a:spLocks noGrp="1"/>
          </p:cNvSpPr>
          <p:nvPr>
            <p:ph sz="quarter" idx="15"/>
          </p:nvPr>
        </p:nvSpPr>
        <p:spPr>
          <a:xfrm>
            <a:off x="577592" y="2437853"/>
            <a:ext cx="7909407" cy="3800475"/>
          </a:xfrm>
        </p:spPr>
        <p:txBody>
          <a:bodyPr/>
          <a:lstStyle/>
          <a:p>
            <a:pPr>
              <a:lnSpc>
                <a:spcPts val="2460"/>
              </a:lnSpc>
              <a:spcBef>
                <a:spcPts val="0"/>
              </a:spcBef>
            </a:pPr>
            <a:r>
              <a:rPr lang="mi-NZ" sz="1800" dirty="0">
                <a:latin typeface="+mn-lt"/>
                <a:ea typeface="Times New Roman" panose="02020603050405020304" pitchFamily="18" charset="0"/>
                <a:cs typeface="Times New Roman" panose="02020603050405020304" pitchFamily="18" charset="0"/>
              </a:rPr>
              <a:t>We truly appreciate the partnership and collaboration with Schools.</a:t>
            </a:r>
          </a:p>
          <a:p>
            <a:pPr>
              <a:lnSpc>
                <a:spcPts val="2460"/>
              </a:lnSpc>
              <a:spcBef>
                <a:spcPts val="0"/>
              </a:spcBef>
            </a:pPr>
            <a:endParaRPr lang="mi-NZ" sz="1800" dirty="0">
              <a:solidFill>
                <a:srgbClr val="004277"/>
              </a:solidFill>
              <a:latin typeface="+mn-lt"/>
              <a:ea typeface="Times New Roman" panose="02020603050405020304" pitchFamily="18" charset="0"/>
              <a:cs typeface="Times New Roman" panose="02020603050405020304" pitchFamily="18" charset="0"/>
            </a:endParaRPr>
          </a:p>
          <a:p>
            <a:pPr>
              <a:lnSpc>
                <a:spcPts val="2460"/>
              </a:lnSpc>
              <a:spcBef>
                <a:spcPts val="0"/>
              </a:spcBef>
            </a:pPr>
            <a:r>
              <a:rPr lang="mi-NZ" sz="1800" dirty="0">
                <a:latin typeface="+mn-lt"/>
                <a:ea typeface="Times New Roman" panose="02020603050405020304" pitchFamily="18" charset="0"/>
                <a:cs typeface="Times New Roman" panose="02020603050405020304" pitchFamily="18" charset="0"/>
              </a:rPr>
              <a:t>We understand the need to work together to support kaiako pitomata to move to the PCT Mentoring Programme, and ultimately, join us all as colleagues in our kura. </a:t>
            </a:r>
          </a:p>
          <a:p>
            <a:pPr>
              <a:lnSpc>
                <a:spcPts val="2460"/>
              </a:lnSpc>
              <a:spcBef>
                <a:spcPts val="0"/>
              </a:spcBef>
            </a:pPr>
            <a:endParaRPr lang="mi-NZ" sz="1800" dirty="0">
              <a:solidFill>
                <a:srgbClr val="004277"/>
              </a:solidFill>
              <a:latin typeface="+mn-lt"/>
              <a:ea typeface="Times New Roman" panose="02020603050405020304" pitchFamily="18" charset="0"/>
              <a:cs typeface="Times New Roman" panose="02020603050405020304" pitchFamily="18" charset="0"/>
            </a:endParaRPr>
          </a:p>
          <a:p>
            <a:pPr>
              <a:lnSpc>
                <a:spcPts val="2460"/>
              </a:lnSpc>
              <a:spcBef>
                <a:spcPts val="0"/>
              </a:spcBef>
            </a:pPr>
            <a:r>
              <a:rPr lang="mi-NZ" sz="1800" dirty="0">
                <a:latin typeface="+mn-lt"/>
                <a:ea typeface="Times New Roman" panose="02020603050405020304" pitchFamily="18" charset="0"/>
                <a:cs typeface="Times New Roman" panose="02020603050405020304" pitchFamily="18" charset="0"/>
              </a:rPr>
              <a:t>We are here to support you as much as our Kaiako Pitomata. Please reach out when we can be of assistance. </a:t>
            </a:r>
            <a:endParaRPr lang="en-NZ" sz="1800" dirty="0">
              <a:solidFill>
                <a:srgbClr val="004277"/>
              </a:solidFill>
              <a:latin typeface="+mn-lt"/>
              <a:ea typeface="Times New Roman" panose="02020603050405020304" pitchFamily="18" charset="0"/>
            </a:endParaRPr>
          </a:p>
          <a:p>
            <a:pPr>
              <a:lnSpc>
                <a:spcPct val="100000"/>
              </a:lnSpc>
              <a:spcBef>
                <a:spcPts val="0"/>
              </a:spcBef>
            </a:pPr>
            <a:r>
              <a:rPr lang="en-NZ" sz="2000" i="1" dirty="0">
                <a:solidFill>
                  <a:srgbClr val="004277"/>
                </a:solidFill>
                <a:latin typeface="+mn-lt"/>
                <a:ea typeface="Times New Roman" panose="02020603050405020304" pitchFamily="18" charset="0"/>
              </a:rPr>
              <a:t> </a:t>
            </a:r>
            <a:endParaRPr lang="en-NZ" sz="2000" dirty="0">
              <a:solidFill>
                <a:srgbClr val="004277"/>
              </a:solidFill>
              <a:latin typeface="+mn-lt"/>
              <a:ea typeface="Times New Roman" panose="02020603050405020304" pitchFamily="18" charset="0"/>
            </a:endParaRPr>
          </a:p>
        </p:txBody>
      </p:sp>
      <p:sp>
        <p:nvSpPr>
          <p:cNvPr id="4" name="Text Placeholder 3">
            <a:extLst>
              <a:ext uri="{FF2B5EF4-FFF2-40B4-BE49-F238E27FC236}">
                <a16:creationId xmlns:a16="http://schemas.microsoft.com/office/drawing/2014/main" id="{4CC944AD-8721-7F45-A9CE-710B1A5B471E}"/>
              </a:ext>
            </a:extLst>
          </p:cNvPr>
          <p:cNvSpPr>
            <a:spLocks noGrp="1"/>
          </p:cNvSpPr>
          <p:nvPr>
            <p:ph type="body" sz="quarter" idx="10"/>
          </p:nvPr>
        </p:nvSpPr>
        <p:spPr/>
        <p:txBody>
          <a:bodyPr/>
          <a:lstStyle/>
          <a:p>
            <a:r>
              <a:rPr lang="en-US" dirty="0"/>
              <a:t>NGĀ MIHI NUI</a:t>
            </a:r>
          </a:p>
        </p:txBody>
      </p:sp>
      <p:sp>
        <p:nvSpPr>
          <p:cNvPr id="2" name="Content Placeholder 2">
            <a:extLst>
              <a:ext uri="{FF2B5EF4-FFF2-40B4-BE49-F238E27FC236}">
                <a16:creationId xmlns:a16="http://schemas.microsoft.com/office/drawing/2014/main" id="{EBFDE4E1-10B4-834C-1B0E-3049CCDAE7B0}"/>
              </a:ext>
            </a:extLst>
          </p:cNvPr>
          <p:cNvSpPr txBox="1">
            <a:spLocks/>
          </p:cNvSpPr>
          <p:nvPr/>
        </p:nvSpPr>
        <p:spPr>
          <a:xfrm>
            <a:off x="4371861" y="2582864"/>
            <a:ext cx="4267316" cy="38004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rgbClr val="00427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p>
        </p:txBody>
      </p:sp>
      <p:pic>
        <p:nvPicPr>
          <p:cNvPr id="6" name="Content Placeholder 5" descr="Logo&#10;&#10;Description automatically generated">
            <a:extLst>
              <a:ext uri="{FF2B5EF4-FFF2-40B4-BE49-F238E27FC236}">
                <a16:creationId xmlns:a16="http://schemas.microsoft.com/office/drawing/2014/main" id="{FADFAC88-3836-CC2E-3273-237B85A256D5}"/>
              </a:ext>
            </a:extLst>
          </p:cNvPr>
          <p:cNvPicPr>
            <a:picLocks noChangeAspect="1"/>
          </p:cNvPicPr>
          <p:nvPr/>
        </p:nvPicPr>
        <p:blipFill>
          <a:blip r:embed="rId3"/>
          <a:stretch>
            <a:fillRect/>
          </a:stretch>
        </p:blipFill>
        <p:spPr>
          <a:xfrm>
            <a:off x="6705414" y="6858000"/>
            <a:ext cx="2510489" cy="1845681"/>
          </a:xfrm>
          <a:prstGeom prst="rect">
            <a:avLst/>
          </a:prstGeom>
        </p:spPr>
      </p:pic>
    </p:spTree>
    <p:extLst>
      <p:ext uri="{BB962C8B-B14F-4D97-AF65-F5344CB8AC3E}">
        <p14:creationId xmlns:p14="http://schemas.microsoft.com/office/powerpoint/2010/main" val="35129300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FDCAE4-D5F1-474F-A3BE-4BDC42B73DC9}"/>
              </a:ext>
            </a:extLst>
          </p:cNvPr>
          <p:cNvSpPr>
            <a:spLocks noGrp="1"/>
          </p:cNvSpPr>
          <p:nvPr>
            <p:ph sz="quarter" idx="15"/>
          </p:nvPr>
        </p:nvSpPr>
        <p:spPr>
          <a:xfrm>
            <a:off x="286907" y="2262825"/>
            <a:ext cx="8200094" cy="4440551"/>
          </a:xfrm>
        </p:spPr>
        <p:txBody>
          <a:bodyPr/>
          <a:lstStyle/>
          <a:p>
            <a:pPr>
              <a:lnSpc>
                <a:spcPct val="115000"/>
              </a:lnSpc>
              <a:spcBef>
                <a:spcPts val="0"/>
              </a:spcBef>
            </a:pPr>
            <a:r>
              <a:rPr lang="en-NZ" sz="1400" b="0" u="sng" dirty="0">
                <a:effectLst/>
                <a:latin typeface="Calibri" panose="020F0502020204030204" pitchFamily="34" charset="0"/>
                <a:ea typeface="Calibri" panose="020F0502020204030204" pitchFamily="34" charset="0"/>
                <a:cs typeface="Times New Roman" panose="02020603050405020304" pitchFamily="18" charset="0"/>
              </a:rPr>
              <a:t>Programme Leads </a:t>
            </a:r>
          </a:p>
          <a:p>
            <a:pPr marL="285750" indent="-285750">
              <a:lnSpc>
                <a:spcPct val="115000"/>
              </a:lnSpc>
              <a:spcBef>
                <a:spcPts val="0"/>
              </a:spcBef>
              <a:buFont typeface="Arial" panose="020B0604020202020204" pitchFamily="34" charset="0"/>
              <a:buChar char="•"/>
            </a:pPr>
            <a:r>
              <a:rPr lang="en-NZ" sz="1400" dirty="0">
                <a:latin typeface="Calibri" panose="020F0502020204030204" pitchFamily="34" charset="0"/>
                <a:ea typeface="Calibri" panose="020F0502020204030204" pitchFamily="34" charset="0"/>
                <a:cs typeface="Times New Roman" panose="02020603050405020304" pitchFamily="18" charset="0"/>
              </a:rPr>
              <a:t>Judith Donaldson		</a:t>
            </a:r>
            <a:r>
              <a:rPr lang="en-NZ" sz="1400" dirty="0">
                <a:latin typeface="Calibri" panose="020F0502020204030204" pitchFamily="34" charset="0"/>
                <a:ea typeface="Calibri" panose="020F0502020204030204" pitchFamily="34" charset="0"/>
                <a:cs typeface="Times New Roman" panose="02020603050405020304" pitchFamily="18" charset="0"/>
                <a:hlinkClick r:id="rId3"/>
              </a:rPr>
              <a:t>J.Donaldson@massey.ac.nz</a:t>
            </a:r>
            <a:endParaRPr lang="en-NZ"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pPr>
            <a:r>
              <a:rPr lang="en-NZ" sz="1400" dirty="0">
                <a:latin typeface="Calibri" panose="020F0502020204030204" pitchFamily="34" charset="0"/>
                <a:ea typeface="Calibri" panose="020F0502020204030204" pitchFamily="34" charset="0"/>
                <a:cs typeface="Times New Roman" panose="02020603050405020304" pitchFamily="18" charset="0"/>
              </a:rPr>
              <a:t>	</a:t>
            </a:r>
          </a:p>
          <a:p>
            <a:pPr>
              <a:lnSpc>
                <a:spcPct val="115000"/>
              </a:lnSpc>
              <a:spcBef>
                <a:spcPts val="0"/>
              </a:spcBef>
            </a:pPr>
            <a:r>
              <a:rPr lang="en-NZ" sz="1400" u="sng" dirty="0">
                <a:latin typeface="Calibri" panose="020F0502020204030204" pitchFamily="34" charset="0"/>
                <a:ea typeface="Calibri" panose="020F0502020204030204" pitchFamily="34" charset="0"/>
                <a:cs typeface="Times New Roman" panose="02020603050405020304" pitchFamily="18" charset="0"/>
              </a:rPr>
              <a:t>Endorsement Lead – Primary </a:t>
            </a:r>
          </a:p>
          <a:p>
            <a:pPr marL="285750" indent="-285750">
              <a:lnSpc>
                <a:spcPct val="115000"/>
              </a:lnSpc>
              <a:spcBef>
                <a:spcPts val="0"/>
              </a:spcBef>
              <a:buFont typeface="Arial" panose="020B0604020202020204" pitchFamily="34" charset="0"/>
              <a:buChar char="•"/>
            </a:pPr>
            <a:r>
              <a:rPr lang="en-NZ" sz="1400" dirty="0">
                <a:latin typeface="Calibri" panose="020F0502020204030204" pitchFamily="34" charset="0"/>
                <a:ea typeface="Calibri" panose="020F0502020204030204" pitchFamily="34" charset="0"/>
                <a:cs typeface="Times New Roman" panose="02020603050405020304" pitchFamily="18" charset="0"/>
              </a:rPr>
              <a:t>Maria </a:t>
            </a:r>
            <a:r>
              <a:rPr lang="en-NZ" sz="1400" dirty="0" err="1">
                <a:latin typeface="Calibri" panose="020F0502020204030204" pitchFamily="34" charset="0"/>
                <a:ea typeface="Calibri" panose="020F0502020204030204" pitchFamily="34" charset="0"/>
                <a:cs typeface="Times New Roman" panose="02020603050405020304" pitchFamily="18" charset="0"/>
              </a:rPr>
              <a:t>Dacre</a:t>
            </a:r>
            <a:r>
              <a:rPr lang="en-NZ" sz="1400" dirty="0">
                <a:latin typeface="Calibri" panose="020F0502020204030204" pitchFamily="34" charset="0"/>
                <a:ea typeface="Calibri" panose="020F0502020204030204" pitchFamily="34" charset="0"/>
                <a:cs typeface="Times New Roman" panose="02020603050405020304" pitchFamily="18" charset="0"/>
              </a:rPr>
              <a:t> 		</a:t>
            </a:r>
            <a:r>
              <a:rPr lang="en-NZ" sz="1400" dirty="0">
                <a:latin typeface="Calibri" panose="020F0502020204030204" pitchFamily="34" charset="0"/>
                <a:ea typeface="Calibri" panose="020F0502020204030204" pitchFamily="34" charset="0"/>
                <a:cs typeface="Times New Roman" panose="02020603050405020304" pitchFamily="18" charset="0"/>
                <a:hlinkClick r:id="rId4"/>
              </a:rPr>
              <a:t>M.Dacre@massey.ac.nz</a:t>
            </a:r>
            <a:endParaRPr lang="en-NZ"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pPr>
            <a:endParaRPr lang="en-NZ" sz="14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pPr>
            <a:r>
              <a:rPr lang="en-NZ" sz="1400" u="sng" dirty="0">
                <a:latin typeface="Calibri" panose="020F0502020204030204" pitchFamily="34" charset="0"/>
                <a:ea typeface="Calibri" panose="020F0502020204030204" pitchFamily="34" charset="0"/>
                <a:cs typeface="Times New Roman" panose="02020603050405020304" pitchFamily="18" charset="0"/>
              </a:rPr>
              <a:t>Clinical Educator/Practicum Coordinator - Primary</a:t>
            </a:r>
          </a:p>
          <a:p>
            <a:pPr marL="342900" indent="-342900">
              <a:lnSpc>
                <a:spcPct val="115000"/>
              </a:lnSpc>
              <a:spcBef>
                <a:spcPts val="0"/>
              </a:spcBef>
              <a:buFont typeface="Arial" panose="020B0604020202020204" pitchFamily="34" charset="0"/>
              <a:buChar char="•"/>
            </a:pPr>
            <a:r>
              <a:rPr lang="en-NZ" sz="1400" b="0" dirty="0">
                <a:effectLst/>
                <a:latin typeface="Calibri" panose="020F0502020204030204" pitchFamily="34" charset="0"/>
                <a:ea typeface="Calibri" panose="020F0502020204030204" pitchFamily="34" charset="0"/>
                <a:cs typeface="Times New Roman" panose="02020603050405020304" pitchFamily="18" charset="0"/>
              </a:rPr>
              <a:t>Jasmine Hansen 		</a:t>
            </a:r>
            <a:r>
              <a:rPr lang="en-NZ" sz="1400" dirty="0">
                <a:latin typeface="Calibri" panose="020F0502020204030204" pitchFamily="34" charset="0"/>
                <a:ea typeface="Calibri" panose="020F0502020204030204" pitchFamily="34" charset="0"/>
                <a:cs typeface="Times New Roman" panose="02020603050405020304" pitchFamily="18" charset="0"/>
                <a:hlinkClick r:id="rId5"/>
              </a:rPr>
              <a:t>J.Hansen1@massey.ac.nz</a:t>
            </a:r>
            <a:endParaRPr lang="en-NZ" sz="14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15000"/>
              </a:lnSpc>
              <a:spcBef>
                <a:spcPts val="0"/>
              </a:spcBef>
              <a:buFont typeface="Arial" panose="020B0604020202020204" pitchFamily="34" charset="0"/>
              <a:buChar char="•"/>
            </a:pPr>
            <a:endParaRPr lang="en-NZ" sz="14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pPr>
            <a:r>
              <a:rPr lang="en-NZ" sz="1400" u="sng" dirty="0">
                <a:latin typeface="Calibri" panose="020F0502020204030204" pitchFamily="34" charset="0"/>
                <a:ea typeface="Calibri" panose="020F0502020204030204" pitchFamily="34" charset="0"/>
                <a:cs typeface="Times New Roman" panose="02020603050405020304" pitchFamily="18" charset="0"/>
              </a:rPr>
              <a:t>Practicum Administrator:</a:t>
            </a:r>
          </a:p>
          <a:p>
            <a:pPr marL="285750" indent="-285750">
              <a:lnSpc>
                <a:spcPct val="115000"/>
              </a:lnSpc>
              <a:spcBef>
                <a:spcPts val="0"/>
              </a:spcBef>
              <a:buFont typeface="Arial" panose="020B0604020202020204" pitchFamily="34" charset="0"/>
              <a:buChar char="•"/>
            </a:pPr>
            <a:r>
              <a:rPr lang="en-NZ" sz="1400" dirty="0">
                <a:latin typeface="Calibri" panose="020F0502020204030204" pitchFamily="34" charset="0"/>
                <a:ea typeface="Calibri" panose="020F0502020204030204" pitchFamily="34" charset="0"/>
                <a:cs typeface="Times New Roman" panose="02020603050405020304" pitchFamily="18" charset="0"/>
              </a:rPr>
              <a:t>Janene Davidson		</a:t>
            </a:r>
            <a:r>
              <a:rPr lang="en-NZ" sz="1400" dirty="0">
                <a:latin typeface="Calibri" panose="020F0502020204030204" pitchFamily="34" charset="0"/>
                <a:ea typeface="Calibri" panose="020F0502020204030204" pitchFamily="34" charset="0"/>
                <a:cs typeface="Times New Roman" panose="02020603050405020304" pitchFamily="18" charset="0"/>
                <a:hlinkClick r:id="rId6"/>
              </a:rPr>
              <a:t>Primary</a:t>
            </a:r>
            <a:r>
              <a:rPr lang="en-NZ" sz="1400" b="0" dirty="0">
                <a:effectLst/>
                <a:latin typeface="Calibri" panose="020F0502020204030204" pitchFamily="34" charset="0"/>
                <a:ea typeface="Calibri" panose="020F0502020204030204" pitchFamily="34" charset="0"/>
                <a:cs typeface="Times New Roman" panose="02020603050405020304" pitchFamily="18" charset="0"/>
                <a:hlinkClick r:id="rId6"/>
              </a:rPr>
              <a:t>P</a:t>
            </a:r>
            <a:r>
              <a:rPr lang="en-NZ" sz="1400" dirty="0">
                <a:latin typeface="Calibri" panose="020F0502020204030204" pitchFamily="34" charset="0"/>
                <a:ea typeface="Calibri" panose="020F0502020204030204" pitchFamily="34" charset="0"/>
                <a:cs typeface="Times New Roman" panose="02020603050405020304" pitchFamily="18" charset="0"/>
                <a:hlinkClick r:id="rId6"/>
              </a:rPr>
              <a:t>lacements@massey.ac.nz</a:t>
            </a:r>
            <a:endParaRPr lang="en-NZ"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pPr>
            <a:endParaRPr lang="en-NZ"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pPr>
            <a:r>
              <a:rPr lang="en-NZ" sz="1400" u="sng" dirty="0">
                <a:latin typeface="Calibri" panose="020F0502020204030204" pitchFamily="34" charset="0"/>
                <a:ea typeface="Calibri" panose="020F0502020204030204" pitchFamily="34" charset="0"/>
                <a:cs typeface="Times New Roman" panose="02020603050405020304" pitchFamily="18" charset="0"/>
              </a:rPr>
              <a:t>Primary Core Staff</a:t>
            </a:r>
            <a:endParaRPr lang="en-NZ" sz="1400" b="0" u="sng"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pPr>
            <a:r>
              <a:rPr lang="en-NZ" sz="1400" dirty="0">
                <a:latin typeface="Calibri" panose="020F0502020204030204" pitchFamily="34" charset="0"/>
                <a:ea typeface="Calibri" panose="020F0502020204030204" pitchFamily="34" charset="0"/>
                <a:cs typeface="Times New Roman" panose="02020603050405020304" pitchFamily="18" charset="0"/>
              </a:rPr>
              <a:t>Louise Fitzgerald 		</a:t>
            </a:r>
            <a:r>
              <a:rPr lang="en-NZ" sz="1400" b="0" dirty="0">
                <a:effectLst/>
                <a:latin typeface="Calibri" panose="020F0502020204030204" pitchFamily="34" charset="0"/>
                <a:ea typeface="Calibri" panose="020F0502020204030204" pitchFamily="34" charset="0"/>
                <a:cs typeface="Times New Roman" panose="02020603050405020304" pitchFamily="18" charset="0"/>
              </a:rPr>
              <a:t>Jared Carpendale		Danielle Hodson	</a:t>
            </a:r>
            <a:endParaRPr lang="en-NZ"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pPr>
            <a:r>
              <a:rPr lang="en-NZ" sz="1400" dirty="0">
                <a:latin typeface="Calibri" panose="020F0502020204030204" pitchFamily="34" charset="0"/>
                <a:ea typeface="Calibri" panose="020F0502020204030204" pitchFamily="34" charset="0"/>
                <a:cs typeface="Times New Roman" panose="02020603050405020304" pitchFamily="18" charset="0"/>
              </a:rPr>
              <a:t>Raewyn Eden 		Philippa Isom		Melinda Dixon		</a:t>
            </a:r>
          </a:p>
        </p:txBody>
      </p:sp>
      <p:sp>
        <p:nvSpPr>
          <p:cNvPr id="4" name="Text Placeholder 3">
            <a:extLst>
              <a:ext uri="{FF2B5EF4-FFF2-40B4-BE49-F238E27FC236}">
                <a16:creationId xmlns:a16="http://schemas.microsoft.com/office/drawing/2014/main" id="{4CC944AD-8721-7F45-A9CE-710B1A5B471E}"/>
              </a:ext>
            </a:extLst>
          </p:cNvPr>
          <p:cNvSpPr>
            <a:spLocks noGrp="1"/>
          </p:cNvSpPr>
          <p:nvPr>
            <p:ph type="body" sz="quarter" idx="10"/>
          </p:nvPr>
        </p:nvSpPr>
        <p:spPr/>
        <p:txBody>
          <a:bodyPr/>
          <a:lstStyle/>
          <a:p>
            <a:r>
              <a:rPr lang="en-US" dirty="0"/>
              <a:t>OUR CORE TEAM</a:t>
            </a:r>
          </a:p>
        </p:txBody>
      </p:sp>
      <p:sp>
        <p:nvSpPr>
          <p:cNvPr id="2" name="Content Placeholder 2">
            <a:extLst>
              <a:ext uri="{FF2B5EF4-FFF2-40B4-BE49-F238E27FC236}">
                <a16:creationId xmlns:a16="http://schemas.microsoft.com/office/drawing/2014/main" id="{EBFDE4E1-10B4-834C-1B0E-3049CCDAE7B0}"/>
              </a:ext>
            </a:extLst>
          </p:cNvPr>
          <p:cNvSpPr txBox="1">
            <a:spLocks/>
          </p:cNvSpPr>
          <p:nvPr/>
        </p:nvSpPr>
        <p:spPr>
          <a:xfrm>
            <a:off x="4371861" y="2582864"/>
            <a:ext cx="4267316" cy="38004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rgbClr val="00427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p>
        </p:txBody>
      </p:sp>
      <p:pic>
        <p:nvPicPr>
          <p:cNvPr id="6" name="Content Placeholder 5" descr="Logo&#10;&#10;Description automatically generated">
            <a:extLst>
              <a:ext uri="{FF2B5EF4-FFF2-40B4-BE49-F238E27FC236}">
                <a16:creationId xmlns:a16="http://schemas.microsoft.com/office/drawing/2014/main" id="{FADFAC88-3836-CC2E-3273-237B85A256D5}"/>
              </a:ext>
            </a:extLst>
          </p:cNvPr>
          <p:cNvPicPr>
            <a:picLocks noChangeAspect="1"/>
          </p:cNvPicPr>
          <p:nvPr/>
        </p:nvPicPr>
        <p:blipFill>
          <a:blip r:embed="rId7"/>
          <a:stretch>
            <a:fillRect/>
          </a:stretch>
        </p:blipFill>
        <p:spPr>
          <a:xfrm>
            <a:off x="6505519" y="3075318"/>
            <a:ext cx="1914862" cy="1407783"/>
          </a:xfrm>
          <a:prstGeom prst="rect">
            <a:avLst/>
          </a:prstGeom>
        </p:spPr>
      </p:pic>
    </p:spTree>
    <p:extLst>
      <p:ext uri="{BB962C8B-B14F-4D97-AF65-F5344CB8AC3E}">
        <p14:creationId xmlns:p14="http://schemas.microsoft.com/office/powerpoint/2010/main" val="1438515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CC944AD-8721-7F45-A9CE-710B1A5B471E}"/>
              </a:ext>
            </a:extLst>
          </p:cNvPr>
          <p:cNvSpPr>
            <a:spLocks noGrp="1"/>
          </p:cNvSpPr>
          <p:nvPr>
            <p:ph type="body" sz="quarter" idx="10"/>
          </p:nvPr>
        </p:nvSpPr>
        <p:spPr/>
        <p:txBody>
          <a:bodyPr/>
          <a:lstStyle/>
          <a:p>
            <a:r>
              <a:rPr lang="en-US" dirty="0"/>
              <a:t>KEY CONTACTS FOR PRIMARY PRACTICUM</a:t>
            </a:r>
          </a:p>
        </p:txBody>
      </p:sp>
      <p:sp>
        <p:nvSpPr>
          <p:cNvPr id="2" name="Content Placeholder 2">
            <a:extLst>
              <a:ext uri="{FF2B5EF4-FFF2-40B4-BE49-F238E27FC236}">
                <a16:creationId xmlns:a16="http://schemas.microsoft.com/office/drawing/2014/main" id="{EBFDE4E1-10B4-834C-1B0E-3049CCDAE7B0}"/>
              </a:ext>
            </a:extLst>
          </p:cNvPr>
          <p:cNvSpPr txBox="1">
            <a:spLocks/>
          </p:cNvSpPr>
          <p:nvPr/>
        </p:nvSpPr>
        <p:spPr>
          <a:xfrm>
            <a:off x="4371861" y="2582864"/>
            <a:ext cx="4267316" cy="38004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rgbClr val="00427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p>
        </p:txBody>
      </p:sp>
      <p:pic>
        <p:nvPicPr>
          <p:cNvPr id="6" name="Content Placeholder 5" descr="Logo&#10;&#10;Description automatically generated">
            <a:extLst>
              <a:ext uri="{FF2B5EF4-FFF2-40B4-BE49-F238E27FC236}">
                <a16:creationId xmlns:a16="http://schemas.microsoft.com/office/drawing/2014/main" id="{FADFAC88-3836-CC2E-3273-237B85A256D5}"/>
              </a:ext>
            </a:extLst>
          </p:cNvPr>
          <p:cNvPicPr>
            <a:picLocks noChangeAspect="1"/>
          </p:cNvPicPr>
          <p:nvPr/>
        </p:nvPicPr>
        <p:blipFill>
          <a:blip r:embed="rId3"/>
          <a:stretch>
            <a:fillRect/>
          </a:stretch>
        </p:blipFill>
        <p:spPr>
          <a:xfrm>
            <a:off x="6834610" y="129684"/>
            <a:ext cx="1646954" cy="1210820"/>
          </a:xfrm>
          <a:prstGeom prst="rect">
            <a:avLst/>
          </a:prstGeom>
        </p:spPr>
      </p:pic>
      <p:graphicFrame>
        <p:nvGraphicFramePr>
          <p:cNvPr id="7" name="Table 6">
            <a:extLst>
              <a:ext uri="{FF2B5EF4-FFF2-40B4-BE49-F238E27FC236}">
                <a16:creationId xmlns:a16="http://schemas.microsoft.com/office/drawing/2014/main" id="{E40C6814-842D-774F-2A76-A23748B065DE}"/>
              </a:ext>
            </a:extLst>
          </p:cNvPr>
          <p:cNvGraphicFramePr>
            <a:graphicFrameLocks noGrp="1"/>
          </p:cNvGraphicFramePr>
          <p:nvPr>
            <p:extLst>
              <p:ext uri="{D42A27DB-BD31-4B8C-83A1-F6EECF244321}">
                <p14:modId xmlns:p14="http://schemas.microsoft.com/office/powerpoint/2010/main" val="452289293"/>
              </p:ext>
            </p:extLst>
          </p:nvPr>
        </p:nvGraphicFramePr>
        <p:xfrm>
          <a:off x="301605" y="2356115"/>
          <a:ext cx="7886699" cy="1340993"/>
        </p:xfrm>
        <a:graphic>
          <a:graphicData uri="http://schemas.openxmlformats.org/drawingml/2006/table">
            <a:tbl>
              <a:tblPr firstRow="1" firstCol="1" bandRow="1">
                <a:tableStyleId>{5C22544A-7EE6-4342-B048-85BDC9FD1C3A}</a:tableStyleId>
              </a:tblPr>
              <a:tblGrid>
                <a:gridCol w="2501661">
                  <a:extLst>
                    <a:ext uri="{9D8B030D-6E8A-4147-A177-3AD203B41FA5}">
                      <a16:colId xmlns:a16="http://schemas.microsoft.com/office/drawing/2014/main" val="345180119"/>
                    </a:ext>
                  </a:extLst>
                </a:gridCol>
                <a:gridCol w="3634191">
                  <a:extLst>
                    <a:ext uri="{9D8B030D-6E8A-4147-A177-3AD203B41FA5}">
                      <a16:colId xmlns:a16="http://schemas.microsoft.com/office/drawing/2014/main" val="3956706425"/>
                    </a:ext>
                  </a:extLst>
                </a:gridCol>
                <a:gridCol w="1750847">
                  <a:extLst>
                    <a:ext uri="{9D8B030D-6E8A-4147-A177-3AD203B41FA5}">
                      <a16:colId xmlns:a16="http://schemas.microsoft.com/office/drawing/2014/main" val="117099388"/>
                    </a:ext>
                  </a:extLst>
                </a:gridCol>
              </a:tblGrid>
              <a:tr h="0">
                <a:tc gridSpan="3">
                  <a:txBody>
                    <a:bodyPr/>
                    <a:lstStyle/>
                    <a:p>
                      <a:pPr>
                        <a:lnSpc>
                          <a:spcPct val="107000"/>
                        </a:lnSpc>
                      </a:pPr>
                      <a:r>
                        <a:rPr lang="en-NZ" sz="1200">
                          <a:effectLst/>
                        </a:rPr>
                        <a:t>Jasmine Hansen - contact Jasmine for all student-related queries and concerns </a:t>
                      </a:r>
                      <a:endParaRPr lang="en-NZ" sz="1200">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70658657"/>
                  </a:ext>
                </a:extLst>
              </a:tr>
              <a:tr h="0">
                <a:tc>
                  <a:txBody>
                    <a:bodyPr/>
                    <a:lstStyle/>
                    <a:p>
                      <a:pPr>
                        <a:lnSpc>
                          <a:spcPct val="107000"/>
                        </a:lnSpc>
                      </a:pPr>
                      <a:r>
                        <a:rPr lang="en-NZ" sz="1200" dirty="0">
                          <a:effectLst/>
                        </a:rPr>
                        <a:t>TITLE: </a:t>
                      </a:r>
                      <a:endParaRPr lang="en-NZ"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07000"/>
                        </a:lnSpc>
                      </a:pPr>
                      <a:r>
                        <a:rPr lang="en-NZ" sz="1200">
                          <a:effectLst/>
                        </a:rPr>
                        <a:t>Course Coordinator/Clinical Educator – Primary Endorsement </a:t>
                      </a:r>
                    </a:p>
                    <a:p>
                      <a:pPr>
                        <a:lnSpc>
                          <a:spcPct val="107000"/>
                        </a:lnSpc>
                      </a:pPr>
                      <a:r>
                        <a:rPr lang="en-NZ" sz="1200">
                          <a:effectLst/>
                        </a:rPr>
                        <a:t> </a:t>
                      </a:r>
                      <a:endParaRPr lang="en-NZ" sz="1200">
                        <a:effectLst/>
                        <a:latin typeface="Times New Roman" panose="02020603050405020304" pitchFamily="18" charset="0"/>
                        <a:ea typeface="Times New Roman" panose="02020603050405020304" pitchFamily="18" charset="0"/>
                      </a:endParaRPr>
                    </a:p>
                  </a:txBody>
                  <a:tcPr marL="68580" marR="68580" marT="0" marB="0"/>
                </a:tc>
                <a:tc rowSpan="2">
                  <a:txBody>
                    <a:bodyPr/>
                    <a:lstStyle/>
                    <a:p>
                      <a:pPr>
                        <a:lnSpc>
                          <a:spcPct val="107000"/>
                        </a:lnSpc>
                      </a:pPr>
                      <a:endParaRPr lang="en-NZ"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562027929"/>
                  </a:ext>
                </a:extLst>
              </a:tr>
              <a:tr h="0">
                <a:tc>
                  <a:txBody>
                    <a:bodyPr/>
                    <a:lstStyle/>
                    <a:p>
                      <a:pPr>
                        <a:lnSpc>
                          <a:spcPct val="107000"/>
                        </a:lnSpc>
                      </a:pPr>
                      <a:r>
                        <a:rPr lang="en-NZ" sz="1200">
                          <a:effectLst/>
                        </a:rPr>
                        <a:t>CONTACT DETAILS: </a:t>
                      </a:r>
                      <a:endParaRPr lang="en-NZ"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07000"/>
                        </a:lnSpc>
                      </a:pPr>
                      <a:r>
                        <a:rPr lang="en-NZ" sz="1200" dirty="0">
                          <a:effectLst/>
                        </a:rPr>
                        <a:t>Email:  </a:t>
                      </a:r>
                      <a:r>
                        <a:rPr lang="en-NZ" sz="1200" u="sng" dirty="0">
                          <a:effectLst/>
                          <a:hlinkClick r:id="rId4"/>
                        </a:rPr>
                        <a:t>J.Hansen1@massey.ac.nz</a:t>
                      </a:r>
                      <a:endParaRPr lang="en-NZ" sz="1200" dirty="0">
                        <a:effectLst/>
                      </a:endParaRPr>
                    </a:p>
                    <a:p>
                      <a:pPr>
                        <a:lnSpc>
                          <a:spcPct val="107000"/>
                        </a:lnSpc>
                      </a:pPr>
                      <a:r>
                        <a:rPr lang="en-NZ" sz="1200" dirty="0">
                          <a:effectLst/>
                        </a:rPr>
                        <a:t>Phone: 06 356 9099 extn 84472 </a:t>
                      </a:r>
                    </a:p>
                    <a:p>
                      <a:pPr>
                        <a:lnSpc>
                          <a:spcPct val="107000"/>
                        </a:lnSpc>
                      </a:pPr>
                      <a:r>
                        <a:rPr lang="en-NZ" sz="1200" dirty="0">
                          <a:effectLst/>
                        </a:rPr>
                        <a:t>Mobile: 021536057</a:t>
                      </a:r>
                      <a:endParaRPr lang="en-NZ" sz="1200" dirty="0">
                        <a:effectLst/>
                        <a:latin typeface="Times New Roman" panose="02020603050405020304" pitchFamily="18" charset="0"/>
                        <a:ea typeface="Times New Roman" panose="02020603050405020304" pitchFamily="18" charset="0"/>
                      </a:endParaRPr>
                    </a:p>
                  </a:txBody>
                  <a:tcPr marL="68580" marR="68580" marT="0" marB="0"/>
                </a:tc>
                <a:tc vMerge="1">
                  <a:txBody>
                    <a:bodyPr/>
                    <a:lstStyle/>
                    <a:p>
                      <a:endParaRPr lang="en-US"/>
                    </a:p>
                  </a:txBody>
                  <a:tcPr/>
                </a:tc>
                <a:extLst>
                  <a:ext uri="{0D108BD9-81ED-4DB2-BD59-A6C34878D82A}">
                    <a16:rowId xmlns:a16="http://schemas.microsoft.com/office/drawing/2014/main" val="2087561428"/>
                  </a:ext>
                </a:extLst>
              </a:tr>
            </a:tbl>
          </a:graphicData>
        </a:graphic>
      </p:graphicFrame>
      <p:pic>
        <p:nvPicPr>
          <p:cNvPr id="8" name="Picture 7" descr="A picture containing person, person, clothing, window&#10;&#10;Description automatically generated">
            <a:extLst>
              <a:ext uri="{FF2B5EF4-FFF2-40B4-BE49-F238E27FC236}">
                <a16:creationId xmlns:a16="http://schemas.microsoft.com/office/drawing/2014/main" id="{B80205FD-D95A-7B2D-ED0B-0D0CB6852C28}"/>
              </a:ext>
            </a:extLst>
          </p:cNvPr>
          <p:cNvPicPr/>
          <p:nvPr/>
        </p:nvPicPr>
        <p:blipFill>
          <a:blip r:embed="rId5">
            <a:extLst>
              <a:ext uri="{28A0092B-C50C-407E-A947-70E740481C1C}">
                <a14:useLocalDpi xmlns:a14="http://schemas.microsoft.com/office/drawing/2010/main" val="0"/>
              </a:ext>
            </a:extLst>
          </a:blip>
          <a:srcRect/>
          <a:stretch/>
        </p:blipFill>
        <p:spPr>
          <a:xfrm>
            <a:off x="6911788" y="2582864"/>
            <a:ext cx="905436" cy="1095132"/>
          </a:xfrm>
          <a:prstGeom prst="rect">
            <a:avLst/>
          </a:prstGeom>
        </p:spPr>
      </p:pic>
      <p:graphicFrame>
        <p:nvGraphicFramePr>
          <p:cNvPr id="9" name="Table 8">
            <a:extLst>
              <a:ext uri="{FF2B5EF4-FFF2-40B4-BE49-F238E27FC236}">
                <a16:creationId xmlns:a16="http://schemas.microsoft.com/office/drawing/2014/main" id="{EA348C3C-FD32-9B71-F94E-723F76A1FD50}"/>
              </a:ext>
            </a:extLst>
          </p:cNvPr>
          <p:cNvGraphicFramePr>
            <a:graphicFrameLocks noGrp="1"/>
          </p:cNvGraphicFramePr>
          <p:nvPr>
            <p:extLst>
              <p:ext uri="{D42A27DB-BD31-4B8C-83A1-F6EECF244321}">
                <p14:modId xmlns:p14="http://schemas.microsoft.com/office/powerpoint/2010/main" val="1537218402"/>
              </p:ext>
            </p:extLst>
          </p:nvPr>
        </p:nvGraphicFramePr>
        <p:xfrm>
          <a:off x="301605" y="3792981"/>
          <a:ext cx="7886699" cy="1166715"/>
        </p:xfrm>
        <a:graphic>
          <a:graphicData uri="http://schemas.openxmlformats.org/drawingml/2006/table">
            <a:tbl>
              <a:tblPr firstRow="1" firstCol="1" bandRow="1">
                <a:tableStyleId>{5C22544A-7EE6-4342-B048-85BDC9FD1C3A}</a:tableStyleId>
              </a:tblPr>
              <a:tblGrid>
                <a:gridCol w="2306071">
                  <a:extLst>
                    <a:ext uri="{9D8B030D-6E8A-4147-A177-3AD203B41FA5}">
                      <a16:colId xmlns:a16="http://schemas.microsoft.com/office/drawing/2014/main" val="1322284076"/>
                    </a:ext>
                  </a:extLst>
                </a:gridCol>
                <a:gridCol w="3810853">
                  <a:extLst>
                    <a:ext uri="{9D8B030D-6E8A-4147-A177-3AD203B41FA5}">
                      <a16:colId xmlns:a16="http://schemas.microsoft.com/office/drawing/2014/main" val="1288856116"/>
                    </a:ext>
                  </a:extLst>
                </a:gridCol>
                <a:gridCol w="1769775">
                  <a:extLst>
                    <a:ext uri="{9D8B030D-6E8A-4147-A177-3AD203B41FA5}">
                      <a16:colId xmlns:a16="http://schemas.microsoft.com/office/drawing/2014/main" val="3006783042"/>
                    </a:ext>
                  </a:extLst>
                </a:gridCol>
              </a:tblGrid>
              <a:tr h="183841">
                <a:tc gridSpan="3">
                  <a:txBody>
                    <a:bodyPr/>
                    <a:lstStyle/>
                    <a:p>
                      <a:pPr>
                        <a:lnSpc>
                          <a:spcPct val="107000"/>
                        </a:lnSpc>
                      </a:pPr>
                      <a:r>
                        <a:rPr lang="en-NZ" sz="1200" dirty="0">
                          <a:effectLst/>
                        </a:rPr>
                        <a:t>Janene Davidson – contact Janene for administration queries</a:t>
                      </a:r>
                      <a:endParaRPr lang="en-NZ" sz="1200" dirty="0">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2894196"/>
                  </a:ext>
                </a:extLst>
              </a:tr>
              <a:tr h="360912">
                <a:tc>
                  <a:txBody>
                    <a:bodyPr/>
                    <a:lstStyle/>
                    <a:p>
                      <a:pPr>
                        <a:lnSpc>
                          <a:spcPct val="107000"/>
                        </a:lnSpc>
                      </a:pPr>
                      <a:r>
                        <a:rPr lang="en-NZ" sz="1200" dirty="0">
                          <a:effectLst/>
                        </a:rPr>
                        <a:t>TITLE: </a:t>
                      </a:r>
                      <a:endParaRPr lang="en-NZ"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07000"/>
                        </a:lnSpc>
                      </a:pPr>
                      <a:r>
                        <a:rPr lang="en-NZ" sz="1200">
                          <a:effectLst/>
                        </a:rPr>
                        <a:t>Senior Administrator – Primary Practicum and Selection </a:t>
                      </a:r>
                      <a:endParaRPr lang="en-NZ" sz="1200">
                        <a:effectLst/>
                        <a:latin typeface="Times New Roman" panose="02020603050405020304" pitchFamily="18" charset="0"/>
                        <a:ea typeface="Times New Roman" panose="02020603050405020304" pitchFamily="18" charset="0"/>
                      </a:endParaRPr>
                    </a:p>
                  </a:txBody>
                  <a:tcPr marL="68580" marR="68580" marT="0" marB="0"/>
                </a:tc>
                <a:tc rowSpan="2">
                  <a:txBody>
                    <a:bodyPr/>
                    <a:lstStyle/>
                    <a:p>
                      <a:pPr>
                        <a:lnSpc>
                          <a:spcPct val="107000"/>
                        </a:lnSpc>
                      </a:pPr>
                      <a:endParaRPr lang="en-NZ"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783301281"/>
                  </a:ext>
                </a:extLst>
              </a:tr>
              <a:tr h="619748">
                <a:tc>
                  <a:txBody>
                    <a:bodyPr/>
                    <a:lstStyle/>
                    <a:p>
                      <a:pPr>
                        <a:lnSpc>
                          <a:spcPct val="107000"/>
                        </a:lnSpc>
                      </a:pPr>
                      <a:r>
                        <a:rPr lang="en-NZ" sz="1200">
                          <a:effectLst/>
                        </a:rPr>
                        <a:t>CONTACT DETAILS: </a:t>
                      </a:r>
                      <a:endParaRPr lang="en-NZ"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07000"/>
                        </a:lnSpc>
                      </a:pPr>
                      <a:r>
                        <a:rPr lang="en-NZ" sz="1200" dirty="0">
                          <a:effectLst/>
                        </a:rPr>
                        <a:t>Email: </a:t>
                      </a:r>
                      <a:r>
                        <a:rPr lang="en-NZ" sz="1200" u="sng" dirty="0">
                          <a:effectLst/>
                          <a:hlinkClick r:id="rId6"/>
                        </a:rPr>
                        <a:t>PrimaryPlacements@massey.ac.nz</a:t>
                      </a:r>
                      <a:endParaRPr lang="en-NZ" sz="1200" dirty="0">
                        <a:effectLst/>
                      </a:endParaRPr>
                    </a:p>
                    <a:p>
                      <a:pPr fontAlgn="base">
                        <a:lnSpc>
                          <a:spcPct val="107000"/>
                        </a:lnSpc>
                      </a:pPr>
                      <a:r>
                        <a:rPr lang="en-NZ" sz="1200" dirty="0">
                          <a:effectLst/>
                        </a:rPr>
                        <a:t>Phone: 06 356 9099 extn 84472 </a:t>
                      </a:r>
                      <a:endParaRPr lang="en-NZ" sz="1200" dirty="0">
                        <a:effectLst/>
                        <a:latin typeface="Times New Roman" panose="02020603050405020304" pitchFamily="18" charset="0"/>
                        <a:ea typeface="Times New Roman" panose="02020603050405020304" pitchFamily="18" charset="0"/>
                      </a:endParaRPr>
                    </a:p>
                  </a:txBody>
                  <a:tcPr marL="68580" marR="68580" marT="0" marB="0"/>
                </a:tc>
                <a:tc vMerge="1">
                  <a:txBody>
                    <a:bodyPr/>
                    <a:lstStyle/>
                    <a:p>
                      <a:endParaRPr lang="en-US"/>
                    </a:p>
                  </a:txBody>
                  <a:tcPr/>
                </a:tc>
                <a:extLst>
                  <a:ext uri="{0D108BD9-81ED-4DB2-BD59-A6C34878D82A}">
                    <a16:rowId xmlns:a16="http://schemas.microsoft.com/office/drawing/2014/main" val="2138230746"/>
                  </a:ext>
                </a:extLst>
              </a:tr>
            </a:tbl>
          </a:graphicData>
        </a:graphic>
      </p:graphicFrame>
      <p:graphicFrame>
        <p:nvGraphicFramePr>
          <p:cNvPr id="10" name="Table 9">
            <a:extLst>
              <a:ext uri="{FF2B5EF4-FFF2-40B4-BE49-F238E27FC236}">
                <a16:creationId xmlns:a16="http://schemas.microsoft.com/office/drawing/2014/main" id="{AC1B01A5-3C52-D87E-23CC-3840585D883B}"/>
              </a:ext>
            </a:extLst>
          </p:cNvPr>
          <p:cNvGraphicFramePr>
            <a:graphicFrameLocks noGrp="1"/>
          </p:cNvGraphicFramePr>
          <p:nvPr>
            <p:extLst>
              <p:ext uri="{D42A27DB-BD31-4B8C-83A1-F6EECF244321}">
                <p14:modId xmlns:p14="http://schemas.microsoft.com/office/powerpoint/2010/main" val="1340653756"/>
              </p:ext>
            </p:extLst>
          </p:nvPr>
        </p:nvGraphicFramePr>
        <p:xfrm>
          <a:off x="301605" y="5057110"/>
          <a:ext cx="7886699" cy="1498600"/>
        </p:xfrm>
        <a:graphic>
          <a:graphicData uri="http://schemas.openxmlformats.org/drawingml/2006/table">
            <a:tbl>
              <a:tblPr firstRow="1" firstCol="1" bandRow="1">
                <a:tableStyleId>{5C22544A-7EE6-4342-B048-85BDC9FD1C3A}</a:tableStyleId>
              </a:tblPr>
              <a:tblGrid>
                <a:gridCol w="2306071">
                  <a:extLst>
                    <a:ext uri="{9D8B030D-6E8A-4147-A177-3AD203B41FA5}">
                      <a16:colId xmlns:a16="http://schemas.microsoft.com/office/drawing/2014/main" val="660902764"/>
                    </a:ext>
                  </a:extLst>
                </a:gridCol>
                <a:gridCol w="3810853">
                  <a:extLst>
                    <a:ext uri="{9D8B030D-6E8A-4147-A177-3AD203B41FA5}">
                      <a16:colId xmlns:a16="http://schemas.microsoft.com/office/drawing/2014/main" val="4182697649"/>
                    </a:ext>
                  </a:extLst>
                </a:gridCol>
                <a:gridCol w="1769775">
                  <a:extLst>
                    <a:ext uri="{9D8B030D-6E8A-4147-A177-3AD203B41FA5}">
                      <a16:colId xmlns:a16="http://schemas.microsoft.com/office/drawing/2014/main" val="3310517963"/>
                    </a:ext>
                  </a:extLst>
                </a:gridCol>
              </a:tblGrid>
              <a:tr h="224155">
                <a:tc gridSpan="3">
                  <a:txBody>
                    <a:bodyPr/>
                    <a:lstStyle/>
                    <a:p>
                      <a:pPr>
                        <a:lnSpc>
                          <a:spcPct val="107000"/>
                        </a:lnSpc>
                      </a:pPr>
                      <a:r>
                        <a:rPr lang="en-NZ" sz="1200" dirty="0">
                          <a:effectLst/>
                        </a:rPr>
                        <a:t>Melissa </a:t>
                      </a:r>
                      <a:r>
                        <a:rPr lang="en-NZ" sz="1200" dirty="0" err="1">
                          <a:effectLst/>
                        </a:rPr>
                        <a:t>Chanyi</a:t>
                      </a:r>
                      <a:r>
                        <a:rPr lang="en-NZ" sz="1200" dirty="0">
                          <a:effectLst/>
                        </a:rPr>
                        <a:t>– contact Melissa for any practicum payroll queries</a:t>
                      </a:r>
                      <a:endParaRPr lang="en-NZ" sz="1200" dirty="0">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92421559"/>
                  </a:ext>
                </a:extLst>
              </a:tr>
              <a:tr h="440055">
                <a:tc>
                  <a:txBody>
                    <a:bodyPr/>
                    <a:lstStyle/>
                    <a:p>
                      <a:pPr>
                        <a:lnSpc>
                          <a:spcPct val="107000"/>
                        </a:lnSpc>
                      </a:pPr>
                      <a:r>
                        <a:rPr lang="en-NZ" sz="1200">
                          <a:effectLst/>
                        </a:rPr>
                        <a:t>TITLE: </a:t>
                      </a:r>
                      <a:endParaRPr lang="en-NZ"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07000"/>
                        </a:lnSpc>
                      </a:pPr>
                      <a:r>
                        <a:rPr lang="en-NZ" sz="1200">
                          <a:effectLst/>
                        </a:rPr>
                        <a:t>Senior Administrator - Finance and Practicum</a:t>
                      </a:r>
                      <a:endParaRPr lang="en-NZ" sz="1200">
                        <a:effectLst/>
                        <a:latin typeface="Times New Roman" panose="02020603050405020304" pitchFamily="18" charset="0"/>
                        <a:ea typeface="Times New Roman" panose="02020603050405020304" pitchFamily="18" charset="0"/>
                      </a:endParaRPr>
                    </a:p>
                  </a:txBody>
                  <a:tcPr marL="68580" marR="68580" marT="0" marB="0"/>
                </a:tc>
                <a:tc rowSpan="2">
                  <a:txBody>
                    <a:bodyPr/>
                    <a:lstStyle/>
                    <a:p>
                      <a:pPr>
                        <a:lnSpc>
                          <a:spcPct val="107000"/>
                        </a:lnSpc>
                      </a:pPr>
                      <a:endParaRPr lang="en-NZ"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113463259"/>
                  </a:ext>
                </a:extLst>
              </a:tr>
              <a:tr h="834390">
                <a:tc>
                  <a:txBody>
                    <a:bodyPr/>
                    <a:lstStyle/>
                    <a:p>
                      <a:pPr>
                        <a:lnSpc>
                          <a:spcPct val="107000"/>
                        </a:lnSpc>
                      </a:pPr>
                      <a:r>
                        <a:rPr lang="en-NZ" sz="1200">
                          <a:effectLst/>
                        </a:rPr>
                        <a:t>CONTACT DETAILS: </a:t>
                      </a:r>
                      <a:endParaRPr lang="en-NZ"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07000"/>
                        </a:lnSpc>
                      </a:pPr>
                      <a:r>
                        <a:rPr lang="en-NZ" sz="1200" dirty="0">
                          <a:effectLst/>
                        </a:rPr>
                        <a:t>Email: </a:t>
                      </a:r>
                      <a:r>
                        <a:rPr lang="en-NZ" sz="1200" dirty="0">
                          <a:effectLst/>
                          <a:hlinkClick r:id="rId7"/>
                        </a:rPr>
                        <a:t>M.Chanyi@massey.ac.nz</a:t>
                      </a:r>
                      <a:endParaRPr lang="en-NZ" sz="1200" dirty="0">
                        <a:effectLst/>
                      </a:endParaRPr>
                    </a:p>
                    <a:p>
                      <a:pPr>
                        <a:lnSpc>
                          <a:spcPct val="107000"/>
                        </a:lnSpc>
                      </a:pPr>
                      <a:r>
                        <a:rPr lang="en-NZ" sz="1200" dirty="0">
                          <a:effectLst/>
                        </a:rPr>
                        <a:t>Phone: 06 356 9099 extn 84505 </a:t>
                      </a:r>
                      <a:endParaRPr lang="en-NZ" sz="1200" dirty="0">
                        <a:effectLst/>
                        <a:latin typeface="Times New Roman" panose="02020603050405020304" pitchFamily="18" charset="0"/>
                        <a:ea typeface="Times New Roman" panose="02020603050405020304" pitchFamily="18" charset="0"/>
                      </a:endParaRPr>
                    </a:p>
                  </a:txBody>
                  <a:tcPr marL="68580" marR="68580" marT="0" marB="0"/>
                </a:tc>
                <a:tc vMerge="1">
                  <a:txBody>
                    <a:bodyPr/>
                    <a:lstStyle/>
                    <a:p>
                      <a:endParaRPr lang="en-US"/>
                    </a:p>
                  </a:txBody>
                  <a:tcPr/>
                </a:tc>
                <a:extLst>
                  <a:ext uri="{0D108BD9-81ED-4DB2-BD59-A6C34878D82A}">
                    <a16:rowId xmlns:a16="http://schemas.microsoft.com/office/drawing/2014/main" val="3470083656"/>
                  </a:ext>
                </a:extLst>
              </a:tr>
            </a:tbl>
          </a:graphicData>
        </a:graphic>
      </p:graphicFrame>
      <p:pic>
        <p:nvPicPr>
          <p:cNvPr id="5" name="Picture 4" descr="A person in an orange jacket&#10;&#10;Description automatically generated">
            <a:extLst>
              <a:ext uri="{FF2B5EF4-FFF2-40B4-BE49-F238E27FC236}">
                <a16:creationId xmlns:a16="http://schemas.microsoft.com/office/drawing/2014/main" id="{1CB0C8E2-A1F6-83C1-AA65-E429DB2CFDF6}"/>
              </a:ext>
            </a:extLst>
          </p:cNvPr>
          <p:cNvPicPr>
            <a:picLocks noChangeAspect="1"/>
          </p:cNvPicPr>
          <p:nvPr/>
        </p:nvPicPr>
        <p:blipFill>
          <a:blip r:embed="rId8"/>
          <a:stretch>
            <a:fillRect/>
          </a:stretch>
        </p:blipFill>
        <p:spPr>
          <a:xfrm>
            <a:off x="6872077" y="4020853"/>
            <a:ext cx="984857" cy="899503"/>
          </a:xfrm>
          <a:prstGeom prst="rect">
            <a:avLst/>
          </a:prstGeom>
        </p:spPr>
      </p:pic>
      <p:pic>
        <p:nvPicPr>
          <p:cNvPr id="12" name="Picture 11" descr="A person smiling at the camera&#10;&#10;Description automatically generated">
            <a:extLst>
              <a:ext uri="{FF2B5EF4-FFF2-40B4-BE49-F238E27FC236}">
                <a16:creationId xmlns:a16="http://schemas.microsoft.com/office/drawing/2014/main" id="{61A778BF-7F61-7B3B-75D9-D06834E038AF}"/>
              </a:ext>
            </a:extLst>
          </p:cNvPr>
          <p:cNvPicPr>
            <a:picLocks noChangeAspect="1"/>
          </p:cNvPicPr>
          <p:nvPr/>
        </p:nvPicPr>
        <p:blipFill>
          <a:blip r:embed="rId9"/>
          <a:stretch>
            <a:fillRect/>
          </a:stretch>
        </p:blipFill>
        <p:spPr>
          <a:xfrm>
            <a:off x="6911788" y="5388919"/>
            <a:ext cx="945147" cy="1090293"/>
          </a:xfrm>
          <a:prstGeom prst="rect">
            <a:avLst/>
          </a:prstGeom>
        </p:spPr>
      </p:pic>
    </p:spTree>
    <p:extLst>
      <p:ext uri="{BB962C8B-B14F-4D97-AF65-F5344CB8AC3E}">
        <p14:creationId xmlns:p14="http://schemas.microsoft.com/office/powerpoint/2010/main" val="2589022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CC944AD-8721-7F45-A9CE-710B1A5B471E}"/>
              </a:ext>
            </a:extLst>
          </p:cNvPr>
          <p:cNvSpPr>
            <a:spLocks noGrp="1"/>
          </p:cNvSpPr>
          <p:nvPr>
            <p:ph type="body" sz="quarter" idx="10"/>
          </p:nvPr>
        </p:nvSpPr>
        <p:spPr/>
        <p:txBody>
          <a:bodyPr/>
          <a:lstStyle/>
          <a:p>
            <a:r>
              <a:rPr lang="en-US" dirty="0"/>
              <a:t>PROGRAMME STRUCTURE</a:t>
            </a:r>
          </a:p>
        </p:txBody>
      </p:sp>
      <p:sp>
        <p:nvSpPr>
          <p:cNvPr id="2" name="Content Placeholder 2">
            <a:extLst>
              <a:ext uri="{FF2B5EF4-FFF2-40B4-BE49-F238E27FC236}">
                <a16:creationId xmlns:a16="http://schemas.microsoft.com/office/drawing/2014/main" id="{EBFDE4E1-10B4-834C-1B0E-3049CCDAE7B0}"/>
              </a:ext>
            </a:extLst>
          </p:cNvPr>
          <p:cNvSpPr txBox="1">
            <a:spLocks/>
          </p:cNvSpPr>
          <p:nvPr/>
        </p:nvSpPr>
        <p:spPr>
          <a:xfrm>
            <a:off x="4371861" y="2582864"/>
            <a:ext cx="4267316" cy="38004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rgbClr val="00427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p>
        </p:txBody>
      </p:sp>
      <p:sp>
        <p:nvSpPr>
          <p:cNvPr id="11" name="TextBox 10">
            <a:extLst>
              <a:ext uri="{FF2B5EF4-FFF2-40B4-BE49-F238E27FC236}">
                <a16:creationId xmlns:a16="http://schemas.microsoft.com/office/drawing/2014/main" id="{B6691A93-0E8F-E785-8B59-2BC10B782448}"/>
              </a:ext>
            </a:extLst>
          </p:cNvPr>
          <p:cNvSpPr txBox="1"/>
          <p:nvPr/>
        </p:nvSpPr>
        <p:spPr>
          <a:xfrm>
            <a:off x="1719052" y="4707285"/>
            <a:ext cx="7906242" cy="1077218"/>
          </a:xfrm>
          <a:prstGeom prst="rect">
            <a:avLst/>
          </a:prstGeom>
          <a:noFill/>
        </p:spPr>
        <p:txBody>
          <a:bodyPr wrap="square" rtlCol="0">
            <a:spAutoFit/>
          </a:bodyPr>
          <a:lstStyle/>
          <a:p>
            <a:pPr marL="285750" indent="-285750">
              <a:buFont typeface="Arial" panose="020B0604020202020204" pitchFamily="34" charset="0"/>
              <a:buChar char="•"/>
            </a:pPr>
            <a:r>
              <a:rPr lang="en-US" sz="1600" dirty="0"/>
              <a:t>There are three strands, each containing two courses</a:t>
            </a:r>
          </a:p>
          <a:p>
            <a:pPr marL="285750" indent="-285750">
              <a:buFont typeface="Arial" panose="020B0604020202020204" pitchFamily="34" charset="0"/>
              <a:buChar char="•"/>
            </a:pPr>
            <a:r>
              <a:rPr lang="en-US" sz="1600" dirty="0"/>
              <a:t>Full-time students take six courses</a:t>
            </a:r>
          </a:p>
          <a:p>
            <a:pPr marL="285750" indent="-285750">
              <a:buFont typeface="Arial" panose="020B0604020202020204" pitchFamily="34" charset="0"/>
              <a:buChar char="•"/>
            </a:pPr>
            <a:r>
              <a:rPr lang="en-US" sz="1600" dirty="0"/>
              <a:t>Part-time students take one course from each strand each year</a:t>
            </a:r>
          </a:p>
          <a:p>
            <a:pPr marL="285750" indent="-285750">
              <a:buFont typeface="Arial" panose="020B0604020202020204" pitchFamily="34" charset="0"/>
              <a:buChar char="•"/>
            </a:pPr>
            <a:r>
              <a:rPr lang="en-US" sz="1600" dirty="0"/>
              <a:t>Our </a:t>
            </a:r>
            <a:r>
              <a:rPr lang="en-US" sz="1600" dirty="0" err="1"/>
              <a:t>programme</a:t>
            </a:r>
            <a:r>
              <a:rPr lang="en-US" sz="1600" dirty="0"/>
              <a:t> is offered as either Internal or Distance</a:t>
            </a:r>
          </a:p>
        </p:txBody>
      </p:sp>
      <p:pic>
        <p:nvPicPr>
          <p:cNvPr id="9" name="Picture 8" descr="Diagram, table&#10;&#10;Description automatically generated">
            <a:extLst>
              <a:ext uri="{FF2B5EF4-FFF2-40B4-BE49-F238E27FC236}">
                <a16:creationId xmlns:a16="http://schemas.microsoft.com/office/drawing/2014/main" id="{FC41C1C6-1259-3E15-93CC-9886DB74C472}"/>
              </a:ext>
            </a:extLst>
          </p:cNvPr>
          <p:cNvPicPr>
            <a:picLocks noChangeAspect="1"/>
          </p:cNvPicPr>
          <p:nvPr/>
        </p:nvPicPr>
        <p:blipFill>
          <a:blip r:embed="rId3"/>
          <a:stretch>
            <a:fillRect/>
          </a:stretch>
        </p:blipFill>
        <p:spPr>
          <a:xfrm>
            <a:off x="1488141" y="2440618"/>
            <a:ext cx="5381475" cy="1962949"/>
          </a:xfrm>
          <a:prstGeom prst="rect">
            <a:avLst/>
          </a:prstGeom>
        </p:spPr>
      </p:pic>
    </p:spTree>
    <p:extLst>
      <p:ext uri="{BB962C8B-B14F-4D97-AF65-F5344CB8AC3E}">
        <p14:creationId xmlns:p14="http://schemas.microsoft.com/office/powerpoint/2010/main" val="4176684265"/>
      </p:ext>
    </p:extLst>
  </p:cSld>
  <p:clrMapOvr>
    <a:masterClrMapping/>
  </p:clrMapOvr>
</p:sld>
</file>

<file path=ppt/theme/theme1.xml><?xml version="1.0" encoding="utf-8"?>
<a:theme xmlns:a="http://schemas.openxmlformats.org/drawingml/2006/main" name="White Massey">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92C79104B442C4B8ED6F5EA9122DB8B" ma:contentTypeVersion="10" ma:contentTypeDescription="Create a new document." ma:contentTypeScope="" ma:versionID="9076b1186206e8778d2d04ce6c45a840">
  <xsd:schema xmlns:xsd="http://www.w3.org/2001/XMLSchema" xmlns:xs="http://www.w3.org/2001/XMLSchema" xmlns:p="http://schemas.microsoft.com/office/2006/metadata/properties" xmlns:ns2="7f4c541b-c927-447b-9d62-61ab7948378a" xmlns:ns3="482f10e2-ab96-4ddb-a54c-080c449a67cc" targetNamespace="http://schemas.microsoft.com/office/2006/metadata/properties" ma:root="true" ma:fieldsID="85d408522ec58dca28c0aed91b4b01cc" ns2:_="" ns3:_="">
    <xsd:import namespace="7f4c541b-c927-447b-9d62-61ab7948378a"/>
    <xsd:import namespace="482f10e2-ab96-4ddb-a54c-080c449a67c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EventHashCode" minOccurs="0"/>
                <xsd:element ref="ns2: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f4c541b-c927-447b-9d62-61ab794837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82f10e2-ab96-4ddb-a54c-080c449a67cc"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B4DA164-7A34-47F9-9324-7144A5B48716}">
  <ds:schemaRefs>
    <ds:schemaRef ds:uri="http://schemas.microsoft.com/sharepoint/v3/contenttype/forms"/>
  </ds:schemaRefs>
</ds:datastoreItem>
</file>

<file path=customXml/itemProps2.xml><?xml version="1.0" encoding="utf-8"?>
<ds:datastoreItem xmlns:ds="http://schemas.openxmlformats.org/officeDocument/2006/customXml" ds:itemID="{3623C64C-3326-4985-A69F-59CBFFCA9042}">
  <ds:schemaRefs>
    <ds:schemaRef ds:uri="http://purl.org/dc/terms/"/>
    <ds:schemaRef ds:uri="http://schemas.microsoft.com/office/2006/metadata/properties"/>
    <ds:schemaRef ds:uri="7f4c541b-c927-447b-9d62-61ab7948378a"/>
    <ds:schemaRef ds:uri="http://purl.org/dc/dcmitype/"/>
    <ds:schemaRef ds:uri="http://www.w3.org/XML/1998/namespace"/>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482f10e2-ab96-4ddb-a54c-080c449a67cc"/>
  </ds:schemaRefs>
</ds:datastoreItem>
</file>

<file path=customXml/itemProps3.xml><?xml version="1.0" encoding="utf-8"?>
<ds:datastoreItem xmlns:ds="http://schemas.openxmlformats.org/officeDocument/2006/customXml" ds:itemID="{B35F1CC8-9079-4143-A9B5-AA44822223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f4c541b-c927-447b-9d62-61ab7948378a"/>
    <ds:schemaRef ds:uri="482f10e2-ab96-4ddb-a54c-080c449a67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2829</TotalTime>
  <Words>2361</Words>
  <Application>Microsoft Macintosh PowerPoint</Application>
  <PresentationFormat>On-screen Show (4:3)</PresentationFormat>
  <Paragraphs>345</Paragraphs>
  <Slides>35</Slides>
  <Notes>23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Arial</vt:lpstr>
      <vt:lpstr>Calibri</vt:lpstr>
      <vt:lpstr>Cambria</vt:lpstr>
      <vt:lpstr>Chalkboard</vt:lpstr>
      <vt:lpstr>Courier New</vt:lpstr>
      <vt:lpstr>Symbol</vt:lpstr>
      <vt:lpstr>Times New Roman</vt:lpstr>
      <vt:lpstr>White Massey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Ryan Helliwell</dc:creator>
  <cp:lastModifiedBy>Jasmine Hansen</cp:lastModifiedBy>
  <cp:revision>80</cp:revision>
  <dcterms:created xsi:type="dcterms:W3CDTF">2018-10-07T18:50:30Z</dcterms:created>
  <dcterms:modified xsi:type="dcterms:W3CDTF">2024-04-29T21:15:25Z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0x010100F92C79104B442C4B8ED6F5EA9122DB8B</vt:lpwstr>
  </property>
  <property fmtid="{D5CDD505-2E9C-101B-9397-08002B2CF9AE}" pid="3" name="MSIP_Label_bd9e4d68-54d0-40a5-8c9a-85a36c87352c_Enabled">
    <vt:lpwstr>true</vt:lpwstr>
  </property>
  <property fmtid="{D5CDD505-2E9C-101B-9397-08002B2CF9AE}" pid="4" name="MSIP_Label_bd9e4d68-54d0-40a5-8c9a-85a36c87352c_SetDate">
    <vt:lpwstr>2022-04-11T02:43:58Z</vt:lpwstr>
  </property>
  <property fmtid="{D5CDD505-2E9C-101B-9397-08002B2CF9AE}" pid="5" name="MSIP_Label_bd9e4d68-54d0-40a5-8c9a-85a36c87352c_Method">
    <vt:lpwstr>Privileged</vt:lpwstr>
  </property>
  <property fmtid="{D5CDD505-2E9C-101B-9397-08002B2CF9AE}" pid="6" name="MSIP_Label_bd9e4d68-54d0-40a5-8c9a-85a36c87352c_Name">
    <vt:lpwstr>Unclassified</vt:lpwstr>
  </property>
  <property fmtid="{D5CDD505-2E9C-101B-9397-08002B2CF9AE}" pid="7" name="MSIP_Label_bd9e4d68-54d0-40a5-8c9a-85a36c87352c_SiteId">
    <vt:lpwstr>388728e1-bbd0-4378-98dc-f8682e644300</vt:lpwstr>
  </property>
  <property fmtid="{D5CDD505-2E9C-101B-9397-08002B2CF9AE}" pid="8" name="MSIP_Label_bd9e4d68-54d0-40a5-8c9a-85a36c87352c_ActionId">
    <vt:lpwstr>e286ba32-c9d4-4d5f-8fa1-cacd17473e8f</vt:lpwstr>
  </property>
  <property fmtid="{D5CDD505-2E9C-101B-9397-08002B2CF9AE}" pid="9" name="MSIP_Label_bd9e4d68-54d0-40a5-8c9a-85a36c87352c_ContentBits">
    <vt:lpwstr>0</vt:lpwstr>
  </property>
</Properties>
</file>